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33"/>
  </p:notesMasterIdLst>
  <p:sldIdLst>
    <p:sldId id="256" r:id="rId2"/>
    <p:sldId id="283" r:id="rId3"/>
    <p:sldId id="284" r:id="rId4"/>
    <p:sldId id="285" r:id="rId5"/>
    <p:sldId id="286" r:id="rId6"/>
    <p:sldId id="287" r:id="rId7"/>
    <p:sldId id="266" r:id="rId8"/>
    <p:sldId id="268" r:id="rId9"/>
    <p:sldId id="270" r:id="rId10"/>
    <p:sldId id="293" r:id="rId11"/>
    <p:sldId id="258" r:id="rId12"/>
    <p:sldId id="278" r:id="rId13"/>
    <p:sldId id="260" r:id="rId14"/>
    <p:sldId id="276" r:id="rId15"/>
    <p:sldId id="281" r:id="rId16"/>
    <p:sldId id="282" r:id="rId17"/>
    <p:sldId id="294" r:id="rId18"/>
    <p:sldId id="279" r:id="rId19"/>
    <p:sldId id="280" r:id="rId20"/>
    <p:sldId id="290" r:id="rId21"/>
    <p:sldId id="288" r:id="rId22"/>
    <p:sldId id="292" r:id="rId23"/>
    <p:sldId id="263" r:id="rId24"/>
    <p:sldId id="289" r:id="rId25"/>
    <p:sldId id="291" r:id="rId26"/>
    <p:sldId id="271" r:id="rId27"/>
    <p:sldId id="272" r:id="rId28"/>
    <p:sldId id="273" r:id="rId29"/>
    <p:sldId id="274" r:id="rId30"/>
    <p:sldId id="275" r:id="rId31"/>
    <p:sldId id="261" r:id="rId3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uzana Botková" initials="ZB" lastIdx="1" clrIdx="0">
    <p:extLst>
      <p:ext uri="{19B8F6BF-5375-455C-9EA6-DF929625EA0E}">
        <p15:presenceInfo xmlns:p15="http://schemas.microsoft.com/office/powerpoint/2012/main" userId="S::464686@student.saxion.nl::e99a7d0e-856b-4305-a310-84c5edb88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901" dt="2021-03-04T20:32:49.523"/>
    <p1510:client id="{383D8313-D107-1048-A8C0-2DD062B022DC}" v="747" dt="2021-03-05T09:25:57.830"/>
    <p1510:client id="{473AB19F-4086-B000-A72D-299436ED5BAD}" v="45" dt="2021-03-05T08:20:20.035"/>
    <p1510:client id="{558560CB-4A3C-1795-93D0-213F0483DB5D}" v="268" dt="2021-03-04T21:22:32.833"/>
    <p1510:client id="{57B623B8-1AAF-45F9-8A6A-2EC3A7D7FB33}" v="816" dt="2021-03-05T19:27:11.447"/>
    <p1510:client id="{7C39EC57-3F32-0BD2-5C28-0817F834F300}" v="690" dt="2021-03-04T21:21:42.100"/>
    <p1510:client id="{7E48E7CB-8A4F-4E59-B20C-5A317F1D7AE1}" v="435" dt="2021-03-05T09:26:43.942"/>
    <p1510:client id="{BDAD4412-F8A6-9D33-58CC-7455A1AA8574}" v="198" dt="2021-03-04T22:54:27.179"/>
    <p1510:client id="{FAA5EAAE-82B5-2AE5-06DF-E75A8D97883D}" v="564" dt="2021-03-04T19:45:25.818"/>
    <p1510:client id="{FDDC23BE-9EEF-5848-BF56-138C5563FF97}" v="39" dt="2021-03-05T09:11:08.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C7533-654C-49BE-8034-21F77D2380B2}" type="datetimeFigureOut">
              <a:rPr lang="en-US" smtClean="0"/>
              <a:t>3/5/2021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3B7AF-D535-4832-A1D2-4D2315B91B07}" type="slidenum">
              <a:rPr lang="en-US" smtClean="0"/>
              <a:t>‹#›</a:t>
            </a:fld>
            <a:endParaRPr lang="en-US"/>
          </a:p>
        </p:txBody>
      </p:sp>
    </p:spTree>
    <p:extLst>
      <p:ext uri="{BB962C8B-B14F-4D97-AF65-F5344CB8AC3E}">
        <p14:creationId xmlns:p14="http://schemas.microsoft.com/office/powerpoint/2010/main" val="332505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RSSI: Received signal strength indication ( 0 = best   |  -100 = worst )</a:t>
            </a:r>
          </a:p>
        </p:txBody>
      </p:sp>
      <p:sp>
        <p:nvSpPr>
          <p:cNvPr id="4" name="Slide Number Placeholder 3"/>
          <p:cNvSpPr>
            <a:spLocks noGrp="1"/>
          </p:cNvSpPr>
          <p:nvPr>
            <p:ph type="sldNum" sz="quarter" idx="5"/>
          </p:nvPr>
        </p:nvSpPr>
        <p:spPr/>
        <p:txBody>
          <a:bodyPr/>
          <a:lstStyle/>
          <a:p>
            <a:fld id="{5913B7AF-D535-4832-A1D2-4D2315B91B07}" type="slidenum">
              <a:rPr lang="en-US" smtClean="0"/>
              <a:t>15</a:t>
            </a:fld>
            <a:endParaRPr lang="en-US"/>
          </a:p>
        </p:txBody>
      </p:sp>
    </p:spTree>
    <p:extLst>
      <p:ext uri="{BB962C8B-B14F-4D97-AF65-F5344CB8AC3E}">
        <p14:creationId xmlns:p14="http://schemas.microsoft.com/office/powerpoint/2010/main" val="13239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Include the </a:t>
            </a:r>
            <a:r>
              <a:rPr lang="en-US" err="1"/>
              <a:t>heltec</a:t>
            </a:r>
            <a:r>
              <a:rPr lang="en-US"/>
              <a:t>.h</a:t>
            </a:r>
          </a:p>
        </p:txBody>
      </p:sp>
      <p:sp>
        <p:nvSpPr>
          <p:cNvPr id="4" name="Slide Number Placeholder 3"/>
          <p:cNvSpPr>
            <a:spLocks noGrp="1"/>
          </p:cNvSpPr>
          <p:nvPr>
            <p:ph type="sldNum" sz="quarter" idx="5"/>
          </p:nvPr>
        </p:nvSpPr>
        <p:spPr/>
        <p:txBody>
          <a:bodyPr/>
          <a:lstStyle/>
          <a:p>
            <a:fld id="{5913B7AF-D535-4832-A1D2-4D2315B91B07}" type="slidenum">
              <a:rPr lang="en-US" smtClean="0"/>
              <a:t>16</a:t>
            </a:fld>
            <a:endParaRPr lang="en-US"/>
          </a:p>
        </p:txBody>
      </p:sp>
    </p:spTree>
    <p:extLst>
      <p:ext uri="{BB962C8B-B14F-4D97-AF65-F5344CB8AC3E}">
        <p14:creationId xmlns:p14="http://schemas.microsoft.com/office/powerpoint/2010/main" val="238924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523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363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6718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6402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71708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13244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13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01173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668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59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417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1283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884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8006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887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9046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3/5/2021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5458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3/5/2021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567605414"/>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lora-alliance.org/" TargetMode="External"/><Relationship Id="rId13" Type="http://schemas.openxmlformats.org/officeDocument/2006/relationships/hyperlink" Target="https://www.digitalmatter.com/applications/features/lorawan-introduction/" TargetMode="External"/><Relationship Id="rId3" Type="http://schemas.openxmlformats.org/officeDocument/2006/relationships/hyperlink" Target="https://www.everythingrf.com/community/what-is-lora" TargetMode="External"/><Relationship Id="rId7" Type="http://schemas.openxmlformats.org/officeDocument/2006/relationships/hyperlink" Target="https://www.i-scoop.eu/internet-of-things-guide/lpwan/iot-network-lora-lorawan/" TargetMode="External"/><Relationship Id="rId12" Type="http://schemas.openxmlformats.org/officeDocument/2006/relationships/hyperlink" Target="https://quadmeup.com/testing-868mhz-lora-range-part-3-round-trip/" TargetMode="External"/><Relationship Id="rId17" Type="http://schemas.openxmlformats.org/officeDocument/2006/relationships/hyperlink" Target="https://wiki.dragino.com/index.php?title=Lora_Shield" TargetMode="External"/><Relationship Id="rId2" Type="http://schemas.openxmlformats.org/officeDocument/2006/relationships/image" Target="../media/image1.jpeg"/><Relationship Id="rId16" Type="http://schemas.openxmlformats.org/officeDocument/2006/relationships/hyperlink" Target="https://www.instructables.com/Setting-Up-Bluetooth-HC-05-With-Arduino/" TargetMode="External"/><Relationship Id="rId1" Type="http://schemas.openxmlformats.org/officeDocument/2006/relationships/slideLayout" Target="../slideLayouts/slideLayout2.xml"/><Relationship Id="rId6" Type="http://schemas.openxmlformats.org/officeDocument/2006/relationships/hyperlink" Target="https://metova.com/understanding-lora-basics-a-non-technical-explanation/" TargetMode="External"/><Relationship Id="rId11" Type="http://schemas.openxmlformats.org/officeDocument/2006/relationships/hyperlink" Target="https://swagger.io/" TargetMode="External"/><Relationship Id="rId5" Type="http://schemas.openxmlformats.org/officeDocument/2006/relationships/hyperlink" Target="https://www.semtech.com/lora/what-is-lora" TargetMode="External"/><Relationship Id="rId15" Type="http://schemas.openxmlformats.org/officeDocument/2006/relationships/hyperlink" Target="https://en.wikipedia.org/wiki/Arduino" TargetMode="External"/><Relationship Id="rId10" Type="http://schemas.openxmlformats.org/officeDocument/2006/relationships/hyperlink" Target="https://learn.sparkfun.com/tutorials/what-is-an-arduino/all" TargetMode="External"/><Relationship Id="rId4" Type="http://schemas.openxmlformats.org/officeDocument/2006/relationships/hyperlink" Target="https://blog.paessler.com/what-is-lora-a-beginners-guide-part-1" TargetMode="External"/><Relationship Id="rId9" Type="http://schemas.openxmlformats.org/officeDocument/2006/relationships/hyperlink" Target="https://en.wikipedia.org/wiki/LoRa" TargetMode="External"/><Relationship Id="rId14" Type="http://schemas.openxmlformats.org/officeDocument/2006/relationships/hyperlink" Target="https://iqnexus.com/lpwan-devices/gateways/indoor-femto-gateway-loraw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4" descr="Abstract blurred public library with bookshelves">
            <a:extLst>
              <a:ext uri="{FF2B5EF4-FFF2-40B4-BE49-F238E27FC236}">
                <a16:creationId xmlns:a16="http://schemas.microsoft.com/office/drawing/2014/main" id="{AF420879-08A1-4801-B4F4-D9253BB44957}"/>
              </a:ext>
            </a:extLst>
          </p:cNvPr>
          <p:cNvPicPr>
            <a:picLocks noChangeAspect="1"/>
          </p:cNvPicPr>
          <p:nvPr/>
        </p:nvPicPr>
        <p:blipFill rotWithShape="1">
          <a:blip r:embed="rId3">
            <a:alphaModFix amt="15000"/>
          </a:blip>
          <a:srcRect t="2769" r="-2" b="12958"/>
          <a:stretch/>
        </p:blipFill>
        <p:spPr>
          <a:xfrm>
            <a:off x="20" y="10"/>
            <a:ext cx="12191980" cy="6857990"/>
          </a:xfrm>
          <a:prstGeom prst="rect">
            <a:avLst/>
          </a:prstGeom>
        </p:spPr>
      </p:pic>
      <p:sp>
        <p:nvSpPr>
          <p:cNvPr id="2" name="Title 1">
            <a:extLst>
              <a:ext uri="{FF2B5EF4-FFF2-40B4-BE49-F238E27FC236}">
                <a16:creationId xmlns:a16="http://schemas.microsoft.com/office/drawing/2014/main" id="{62797315-7748-204A-920C-A0BB30649A7E}"/>
              </a:ext>
            </a:extLst>
          </p:cNvPr>
          <p:cNvSpPr>
            <a:spLocks noGrp="1"/>
          </p:cNvSpPr>
          <p:nvPr>
            <p:ph type="ctrTitle"/>
          </p:nvPr>
        </p:nvSpPr>
        <p:spPr>
          <a:xfrm>
            <a:off x="1751012" y="609601"/>
            <a:ext cx="8676222" cy="3200400"/>
          </a:xfrm>
        </p:spPr>
        <p:txBody>
          <a:bodyPr>
            <a:normAutofit/>
          </a:bodyPr>
          <a:lstStyle/>
          <a:p>
            <a:r>
              <a:rPr lang="en-US" b="1">
                <a:effectLst>
                  <a:glow rad="38100">
                    <a:prstClr val="black">
                      <a:lumMod val="65000"/>
                      <a:lumOff val="35000"/>
                      <a:alpha val="50000"/>
                    </a:prstClr>
                  </a:glow>
                  <a:outerShdw blurRad="28575" dist="31750" dir="13200000" algn="tl" rotWithShape="0">
                    <a:srgbClr val="000000">
                      <a:alpha val="25000"/>
                    </a:srgbClr>
                  </a:outerShdw>
                </a:effectLst>
              </a:rPr>
              <a:t>Proof of concept</a:t>
            </a:r>
            <a:br>
              <a:rPr lang="en-US">
                <a:effectLst>
                  <a:glow rad="38100">
                    <a:prstClr val="black">
                      <a:lumMod val="65000"/>
                      <a:lumOff val="35000"/>
                      <a:alpha val="50000"/>
                    </a:prstClr>
                  </a:glow>
                  <a:outerShdw blurRad="28575" dist="31750" dir="13200000" algn="tl" rotWithShape="0">
                    <a:srgbClr val="000000">
                      <a:alpha val="25000"/>
                    </a:srgbClr>
                  </a:outerShdw>
                </a:effectLst>
              </a:rPr>
            </a:br>
            <a:r>
              <a:rPr lang="en-US" sz="4000">
                <a:effectLst>
                  <a:glow rad="38100">
                    <a:prstClr val="black">
                      <a:lumMod val="65000"/>
                      <a:lumOff val="35000"/>
                      <a:alpha val="50000"/>
                    </a:prstClr>
                  </a:glow>
                  <a:outerShdw blurRad="28575" dist="31750" dir="13200000" algn="tl" rotWithShape="0">
                    <a:srgbClr val="000000">
                      <a:alpha val="25000"/>
                    </a:srgbClr>
                  </a:outerShdw>
                </a:effectLst>
              </a:rPr>
              <a:t>Presentation</a:t>
            </a:r>
            <a:endParaRPr lang="en-NL"/>
          </a:p>
        </p:txBody>
      </p:sp>
      <p:sp>
        <p:nvSpPr>
          <p:cNvPr id="3" name="Subtitle 2">
            <a:extLst>
              <a:ext uri="{FF2B5EF4-FFF2-40B4-BE49-F238E27FC236}">
                <a16:creationId xmlns:a16="http://schemas.microsoft.com/office/drawing/2014/main" id="{3D4C2B05-9088-6641-B542-D05AE567B58F}"/>
              </a:ext>
            </a:extLst>
          </p:cNvPr>
          <p:cNvSpPr>
            <a:spLocks noGrp="1"/>
          </p:cNvSpPr>
          <p:nvPr>
            <p:ph type="subTitle" idx="1"/>
          </p:nvPr>
        </p:nvSpPr>
        <p:spPr>
          <a:xfrm>
            <a:off x="1751012" y="3886200"/>
            <a:ext cx="8676222" cy="1905000"/>
          </a:xfrm>
        </p:spPr>
        <p:txBody>
          <a:bodyPr>
            <a:normAutofit/>
          </a:bodyPr>
          <a:lstStyle/>
          <a:p>
            <a:r>
              <a:rPr lang="en-NL">
                <a:effectLst>
                  <a:glow rad="38100">
                    <a:prstClr val="black">
                      <a:lumMod val="50000"/>
                      <a:lumOff val="50000"/>
                      <a:alpha val="20000"/>
                    </a:prstClr>
                  </a:glow>
                  <a:outerShdw blurRad="44450" dist="12700" dir="13860000" algn="tl" rotWithShape="0">
                    <a:srgbClr val="000000">
                      <a:alpha val="20000"/>
                    </a:srgbClr>
                  </a:outerShdw>
                </a:effectLst>
              </a:rPr>
              <a:t>Group A</a:t>
            </a:r>
            <a:endParaRPr lang="en-NL"/>
          </a:p>
        </p:txBody>
      </p:sp>
    </p:spTree>
    <p:extLst>
      <p:ext uri="{BB962C8B-B14F-4D97-AF65-F5344CB8AC3E}">
        <p14:creationId xmlns:p14="http://schemas.microsoft.com/office/powerpoint/2010/main" val="2733075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532C2-DF89-4EE1-8FBA-38DF464826CE}"/>
              </a:ext>
            </a:extLst>
          </p:cNvPr>
          <p:cNvSpPr>
            <a:spLocks noGrp="1"/>
          </p:cNvSpPr>
          <p:nvPr>
            <p:ph type="title"/>
          </p:nvPr>
        </p:nvSpPr>
        <p:spPr/>
        <p:txBody>
          <a:bodyPr/>
          <a:lstStyle/>
          <a:p>
            <a:endParaRPr lang="zh-CN" altLang="en-US"/>
          </a:p>
        </p:txBody>
      </p:sp>
      <p:pic>
        <p:nvPicPr>
          <p:cNvPr id="4" name="图片 4" descr="图形用户界面, 文本, 应用程序&#10;&#10;已自动生成说明">
            <a:extLst>
              <a:ext uri="{FF2B5EF4-FFF2-40B4-BE49-F238E27FC236}">
                <a16:creationId xmlns:a16="http://schemas.microsoft.com/office/drawing/2014/main" id="{301E1B04-B4CD-403D-9331-DC885F29691E}"/>
              </a:ext>
            </a:extLst>
          </p:cNvPr>
          <p:cNvPicPr>
            <a:picLocks noGrp="1" noChangeAspect="1"/>
          </p:cNvPicPr>
          <p:nvPr>
            <p:ph idx="1"/>
          </p:nvPr>
        </p:nvPicPr>
        <p:blipFill>
          <a:blip r:embed="rId2"/>
          <a:stretch>
            <a:fillRect/>
          </a:stretch>
        </p:blipFill>
        <p:spPr>
          <a:xfrm>
            <a:off x="1042382" y="985024"/>
            <a:ext cx="9946083" cy="4769005"/>
          </a:xfrm>
        </p:spPr>
      </p:pic>
    </p:spTree>
    <p:extLst>
      <p:ext uri="{BB962C8B-B14F-4D97-AF65-F5344CB8AC3E}">
        <p14:creationId xmlns:p14="http://schemas.microsoft.com/office/powerpoint/2010/main" val="317558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772D-CC16-F34A-93C0-8169B122BD2F}"/>
              </a:ext>
            </a:extLst>
          </p:cNvPr>
          <p:cNvSpPr>
            <a:spLocks noGrp="1"/>
          </p:cNvSpPr>
          <p:nvPr>
            <p:ph type="title"/>
          </p:nvPr>
        </p:nvSpPr>
        <p:spPr>
          <a:xfrm>
            <a:off x="542925" y="0"/>
            <a:ext cx="11649075" cy="1299410"/>
          </a:xfrm>
        </p:spPr>
        <p:txBody>
          <a:bodyPr>
            <a:normAutofit/>
          </a:bodyPr>
          <a:lstStyle/>
          <a:p>
            <a:r>
              <a:rPr lang="en-NL" sz="4400" b="1" cap="none"/>
              <a:t>	LoRa</a:t>
            </a:r>
          </a:p>
        </p:txBody>
      </p:sp>
      <p:sp>
        <p:nvSpPr>
          <p:cNvPr id="3" name="Content Placeholder 2">
            <a:extLst>
              <a:ext uri="{FF2B5EF4-FFF2-40B4-BE49-F238E27FC236}">
                <a16:creationId xmlns:a16="http://schemas.microsoft.com/office/drawing/2014/main" id="{87926633-E33B-7340-9C66-FB04E6E68BF3}"/>
              </a:ext>
            </a:extLst>
          </p:cNvPr>
          <p:cNvSpPr>
            <a:spLocks noGrp="1"/>
          </p:cNvSpPr>
          <p:nvPr>
            <p:ph idx="1"/>
          </p:nvPr>
        </p:nvSpPr>
        <p:spPr>
          <a:xfrm>
            <a:off x="428625" y="1085851"/>
            <a:ext cx="11401425" cy="2700337"/>
          </a:xfrm>
        </p:spPr>
        <p:txBody>
          <a:bodyPr anchor="t">
            <a:normAutofit/>
          </a:bodyPr>
          <a:lstStyle/>
          <a:p>
            <a:pPr>
              <a:lnSpc>
                <a:spcPct val="150000"/>
              </a:lnSpc>
              <a:buClr>
                <a:srgbClr val="FFFFFF"/>
              </a:buClr>
            </a:pPr>
            <a:r>
              <a:rPr lang="en-NL" sz="2400" cap="none">
                <a:effectLst>
                  <a:glow rad="38100">
                    <a:prstClr val="black">
                      <a:lumMod val="50000"/>
                      <a:lumOff val="50000"/>
                      <a:alpha val="20000"/>
                    </a:prstClr>
                  </a:glow>
                  <a:outerShdw blurRad="44450" dist="12700" dir="13860000" algn="tl" rotWithShape="0">
                    <a:srgbClr val="000000">
                      <a:alpha val="20000"/>
                    </a:srgbClr>
                  </a:outerShdw>
                </a:effectLst>
              </a:rPr>
              <a:t>Received 2x LoRA ESP32</a:t>
            </a:r>
          </a:p>
          <a:p>
            <a:pPr marL="0" indent="0">
              <a:lnSpc>
                <a:spcPct val="150000"/>
              </a:lnSpc>
              <a:buClr>
                <a:srgbClr val="FFFFFF"/>
              </a:buClr>
              <a:buNone/>
            </a:pPr>
            <a:r>
              <a:rPr lang="en-NL" sz="2400" cap="none">
                <a:effectLst>
                  <a:glow rad="38100">
                    <a:prstClr val="black">
                      <a:lumMod val="50000"/>
                      <a:lumOff val="50000"/>
                      <a:alpha val="20000"/>
                    </a:prstClr>
                  </a:glow>
                  <a:outerShdw blurRad="44450" dist="12700" dir="13860000" algn="tl" rotWithShape="0">
                    <a:srgbClr val="000000">
                      <a:alpha val="20000"/>
                    </a:srgbClr>
                  </a:outerShdw>
                </a:effectLst>
              </a:rPr>
              <a:t>1 Imitates a drone (collects and sends the data) </a:t>
            </a:r>
          </a:p>
          <a:p>
            <a:pPr marL="0" indent="0">
              <a:lnSpc>
                <a:spcPct val="150000"/>
              </a:lnSpc>
              <a:buClr>
                <a:srgbClr val="FFFFFF"/>
              </a:buClr>
              <a:buNone/>
            </a:pPr>
            <a:r>
              <a:rPr lang="en-NL" sz="2400" cap="none">
                <a:effectLst>
                  <a:glow rad="38100">
                    <a:prstClr val="black">
                      <a:lumMod val="50000"/>
                      <a:lumOff val="50000"/>
                      <a:alpha val="20000"/>
                    </a:prstClr>
                  </a:glow>
                  <a:outerShdw blurRad="44450" dist="12700" dir="13860000" algn="tl" rotWithShape="0">
                    <a:srgbClr val="000000">
                      <a:alpha val="20000"/>
                    </a:srgbClr>
                  </a:outerShdw>
                </a:effectLst>
              </a:rPr>
              <a:t>2. </a:t>
            </a:r>
            <a:r>
              <a:rPr lang="en-GB" sz="2400" cap="none">
                <a:effectLst>
                  <a:glow rad="38100">
                    <a:prstClr val="black">
                      <a:lumMod val="50000"/>
                      <a:lumOff val="50000"/>
                      <a:alpha val="20000"/>
                    </a:prstClr>
                  </a:glow>
                  <a:outerShdw blurRad="44450" dist="12700" dir="13860000" algn="tl" rotWithShape="0">
                    <a:srgbClr val="000000">
                      <a:alpha val="20000"/>
                    </a:srgbClr>
                  </a:outerShdw>
                </a:effectLst>
              </a:rPr>
              <a:t>I</a:t>
            </a:r>
            <a:r>
              <a:rPr lang="en-NL" sz="2400" cap="none">
                <a:effectLst>
                  <a:glow rad="38100">
                    <a:prstClr val="black">
                      <a:lumMod val="50000"/>
                      <a:lumOff val="50000"/>
                      <a:alpha val="20000"/>
                    </a:prstClr>
                  </a:glow>
                  <a:outerShdw blurRad="44450" dist="12700" dir="13860000" algn="tl" rotWithShape="0">
                    <a:srgbClr val="000000">
                      <a:alpha val="20000"/>
                    </a:srgbClr>
                  </a:outerShdw>
                </a:effectLst>
              </a:rPr>
              <a:t>mitates a basecamp (receives data)</a:t>
            </a:r>
          </a:p>
          <a:p>
            <a:pPr marL="0" indent="0">
              <a:lnSpc>
                <a:spcPct val="150000"/>
              </a:lnSpc>
              <a:buNone/>
            </a:pPr>
            <a:endParaRPr lang="en-NL" cap="none">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6" name="Picture 5" descr="A picture containing text&#10;&#10;Description automatically generated">
            <a:extLst>
              <a:ext uri="{FF2B5EF4-FFF2-40B4-BE49-F238E27FC236}">
                <a16:creationId xmlns:a16="http://schemas.microsoft.com/office/drawing/2014/main" id="{F22BBD62-A833-AB4F-9DAB-9A6F08FB0699}"/>
              </a:ext>
            </a:extLst>
          </p:cNvPr>
          <p:cNvPicPr>
            <a:picLocks noChangeAspect="1"/>
          </p:cNvPicPr>
          <p:nvPr/>
        </p:nvPicPr>
        <p:blipFill>
          <a:blip r:embed="rId3"/>
          <a:stretch>
            <a:fillRect/>
          </a:stretch>
        </p:blipFill>
        <p:spPr>
          <a:xfrm>
            <a:off x="2951499" y="3932070"/>
            <a:ext cx="6289002" cy="2503487"/>
          </a:xfrm>
          <a:prstGeom prst="rect">
            <a:avLst/>
          </a:prstGeom>
        </p:spPr>
      </p:pic>
    </p:spTree>
    <p:extLst>
      <p:ext uri="{BB962C8B-B14F-4D97-AF65-F5344CB8AC3E}">
        <p14:creationId xmlns:p14="http://schemas.microsoft.com/office/powerpoint/2010/main" val="330818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77FD6C0-4B5C-4344-BF98-F397CCA69E2B}"/>
              </a:ext>
            </a:extLst>
          </p:cNvPr>
          <p:cNvPicPr>
            <a:picLocks noGrp="1" noChangeAspect="1"/>
          </p:cNvPicPr>
          <p:nvPr>
            <p:ph idx="1"/>
          </p:nvPr>
        </p:nvPicPr>
        <p:blipFill>
          <a:blip r:embed="rId2"/>
          <a:stretch>
            <a:fillRect/>
          </a:stretch>
        </p:blipFill>
        <p:spPr>
          <a:xfrm>
            <a:off x="3742225" y="643467"/>
            <a:ext cx="4707550" cy="5571066"/>
          </a:xfrm>
          <a:prstGeom prst="rect">
            <a:avLst/>
          </a:prstGeom>
        </p:spPr>
      </p:pic>
    </p:spTree>
    <p:extLst>
      <p:ext uri="{BB962C8B-B14F-4D97-AF65-F5344CB8AC3E}">
        <p14:creationId xmlns:p14="http://schemas.microsoft.com/office/powerpoint/2010/main" val="188390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85C5-1F61-2746-995A-DF0589BC812C}"/>
              </a:ext>
            </a:extLst>
          </p:cNvPr>
          <p:cNvSpPr>
            <a:spLocks noGrp="1"/>
          </p:cNvSpPr>
          <p:nvPr>
            <p:ph type="title"/>
          </p:nvPr>
        </p:nvSpPr>
        <p:spPr>
          <a:xfrm>
            <a:off x="3961131" y="0"/>
            <a:ext cx="7868653" cy="1347537"/>
          </a:xfrm>
        </p:spPr>
        <p:txBody>
          <a:bodyPr>
            <a:normAutofit/>
          </a:bodyPr>
          <a:lstStyle/>
          <a:p>
            <a:r>
              <a:rPr lang="en-NL" b="1"/>
              <a:t>		Lora’s communication</a:t>
            </a:r>
          </a:p>
        </p:txBody>
      </p:sp>
      <p:sp>
        <p:nvSpPr>
          <p:cNvPr id="3" name="Content Placeholder 2">
            <a:extLst>
              <a:ext uri="{FF2B5EF4-FFF2-40B4-BE49-F238E27FC236}">
                <a16:creationId xmlns:a16="http://schemas.microsoft.com/office/drawing/2014/main" id="{CDB19599-7689-7145-8C51-62257E8F967E}"/>
              </a:ext>
            </a:extLst>
          </p:cNvPr>
          <p:cNvSpPr>
            <a:spLocks noGrp="1"/>
          </p:cNvSpPr>
          <p:nvPr>
            <p:ph idx="1"/>
          </p:nvPr>
        </p:nvSpPr>
        <p:spPr>
          <a:xfrm>
            <a:off x="6328514" y="1106904"/>
            <a:ext cx="5553401" cy="3354849"/>
          </a:xfrm>
        </p:spPr>
        <p:txBody>
          <a:bodyPr anchor="t">
            <a:normAutofit/>
          </a:bodyPr>
          <a:lstStyle/>
          <a:p>
            <a:pPr marL="0" indent="0">
              <a:lnSpc>
                <a:spcPct val="150000"/>
              </a:lnSpc>
              <a:buNone/>
            </a:pPr>
            <a:r>
              <a:rPr lang="en-NL" sz="2400" cap="none"/>
              <a:t>Getaways are connected to network via standard IP connectins </a:t>
            </a:r>
          </a:p>
          <a:p>
            <a:pPr marL="0" indent="0">
              <a:lnSpc>
                <a:spcPct val="150000"/>
              </a:lnSpc>
              <a:buNone/>
            </a:pPr>
            <a:r>
              <a:rPr lang="en-NL" sz="2400" cap="none"/>
              <a:t>-&gt; converting RF (radio frequency) packets to IP packets and vice versa</a:t>
            </a:r>
          </a:p>
          <a:p>
            <a:pPr marL="0" indent="0">
              <a:lnSpc>
                <a:spcPct val="150000"/>
              </a:lnSpc>
              <a:buNone/>
            </a:pPr>
            <a:endParaRPr lang="en-NL" sz="2400" cap="none"/>
          </a:p>
          <a:p>
            <a:pPr>
              <a:lnSpc>
                <a:spcPct val="150000"/>
              </a:lnSpc>
            </a:pPr>
            <a:endParaRPr lang="en-NL" sz="1900"/>
          </a:p>
        </p:txBody>
      </p:sp>
      <p:pic>
        <p:nvPicPr>
          <p:cNvPr id="4" name="Afbeelding 5">
            <a:extLst>
              <a:ext uri="{FF2B5EF4-FFF2-40B4-BE49-F238E27FC236}">
                <a16:creationId xmlns:a16="http://schemas.microsoft.com/office/drawing/2014/main" id="{1AEAECAF-7A4E-4752-90B0-43A2564AD3A1}"/>
              </a:ext>
            </a:extLst>
          </p:cNvPr>
          <p:cNvPicPr>
            <a:picLocks noChangeAspect="1"/>
          </p:cNvPicPr>
          <p:nvPr/>
        </p:nvPicPr>
        <p:blipFill>
          <a:blip r:embed="rId3"/>
          <a:stretch>
            <a:fillRect/>
          </a:stretch>
        </p:blipFill>
        <p:spPr>
          <a:xfrm>
            <a:off x="8998170" y="4350073"/>
            <a:ext cx="2743200" cy="2230877"/>
          </a:xfrm>
          <a:prstGeom prst="rect">
            <a:avLst/>
          </a:prstGeom>
        </p:spPr>
      </p:pic>
      <p:pic>
        <p:nvPicPr>
          <p:cNvPr id="1028" name="Picture 4" descr="lora Frequency - MOKOSmart #1 Smart Device Solution in China">
            <a:extLst>
              <a:ext uri="{FF2B5EF4-FFF2-40B4-BE49-F238E27FC236}">
                <a16:creationId xmlns:a16="http://schemas.microsoft.com/office/drawing/2014/main" id="{F5902375-69E9-5843-8A24-065953CEC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6" y="1779373"/>
            <a:ext cx="6120228" cy="2682381"/>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7B43BFF0-AAEF-634A-817B-609F20B49FF6}"/>
              </a:ext>
            </a:extLst>
          </p:cNvPr>
          <p:cNvPicPr>
            <a:picLocks noChangeAspect="1"/>
          </p:cNvPicPr>
          <p:nvPr/>
        </p:nvPicPr>
        <p:blipFill>
          <a:blip r:embed="rId5"/>
          <a:stretch>
            <a:fillRect/>
          </a:stretch>
        </p:blipFill>
        <p:spPr>
          <a:xfrm>
            <a:off x="208286" y="4622417"/>
            <a:ext cx="7868653" cy="1916133"/>
          </a:xfrm>
          <a:prstGeom prst="rect">
            <a:avLst/>
          </a:prstGeom>
        </p:spPr>
      </p:pic>
    </p:spTree>
    <p:extLst>
      <p:ext uri="{BB962C8B-B14F-4D97-AF65-F5344CB8AC3E}">
        <p14:creationId xmlns:p14="http://schemas.microsoft.com/office/powerpoint/2010/main" val="401941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F174A-EF72-174C-AA33-3B05D4E07065}"/>
              </a:ext>
            </a:extLst>
          </p:cNvPr>
          <p:cNvSpPr>
            <a:spLocks noGrp="1"/>
          </p:cNvSpPr>
          <p:nvPr>
            <p:ph type="title"/>
          </p:nvPr>
        </p:nvSpPr>
        <p:spPr>
          <a:xfrm>
            <a:off x="0" y="0"/>
            <a:ext cx="12192000" cy="1540476"/>
          </a:xfrm>
        </p:spPr>
        <p:txBody>
          <a:bodyPr/>
          <a:lstStyle/>
          <a:p>
            <a:r>
              <a:rPr lang="en-NL" cap="none"/>
              <a:t>	</a:t>
            </a:r>
            <a:r>
              <a:rPr lang="en-US" cap="none"/>
              <a:t>HELTEC ESP32</a:t>
            </a:r>
            <a:r>
              <a:rPr lang="en-NL" cap="none"/>
              <a:t> Setup</a:t>
            </a:r>
            <a:endParaRPr lang="en-NL"/>
          </a:p>
        </p:txBody>
      </p:sp>
      <p:sp>
        <p:nvSpPr>
          <p:cNvPr id="3" name="Content Placeholder 2">
            <a:extLst>
              <a:ext uri="{FF2B5EF4-FFF2-40B4-BE49-F238E27FC236}">
                <a16:creationId xmlns:a16="http://schemas.microsoft.com/office/drawing/2014/main" id="{61070C6D-9EE8-124F-99E6-FCA96C607C18}"/>
              </a:ext>
            </a:extLst>
          </p:cNvPr>
          <p:cNvSpPr>
            <a:spLocks noGrp="1"/>
          </p:cNvSpPr>
          <p:nvPr>
            <p:ph idx="1"/>
          </p:nvPr>
        </p:nvSpPr>
        <p:spPr>
          <a:xfrm>
            <a:off x="0" y="1219200"/>
            <a:ext cx="12192000" cy="5638799"/>
          </a:xfrm>
        </p:spPr>
        <p:txBody>
          <a:bodyPr/>
          <a:lstStyle/>
          <a:p>
            <a:pPr marL="457200" lvl="1" indent="0">
              <a:buNone/>
            </a:pPr>
            <a:endParaRPr lang="en-GB"/>
          </a:p>
          <a:p>
            <a:pPr lvl="1"/>
            <a:r>
              <a:rPr lang="en-GB"/>
              <a:t>Install Arduino drivers/ide </a:t>
            </a:r>
          </a:p>
          <a:p>
            <a:pPr lvl="1"/>
            <a:r>
              <a:rPr lang="en-NL"/>
              <a:t>connect </a:t>
            </a:r>
            <a:r>
              <a:rPr lang="en-US"/>
              <a:t>heltec esp32 </a:t>
            </a:r>
            <a:r>
              <a:rPr lang="en-NL"/>
              <a:t>with </a:t>
            </a:r>
            <a:r>
              <a:rPr lang="en-US"/>
              <a:t>cable</a:t>
            </a:r>
            <a:r>
              <a:rPr lang="en-NL"/>
              <a:t> to </a:t>
            </a:r>
            <a:r>
              <a:rPr lang="en-US"/>
              <a:t>computer</a:t>
            </a:r>
            <a:r>
              <a:rPr lang="en-NL"/>
              <a:t> (sender </a:t>
            </a:r>
            <a:r>
              <a:rPr lang="en-US"/>
              <a:t>&amp;</a:t>
            </a:r>
            <a:r>
              <a:rPr lang="en-NL"/>
              <a:t> receiver)</a:t>
            </a:r>
          </a:p>
          <a:p>
            <a:pPr lvl="1"/>
            <a:r>
              <a:rPr lang="en-GB"/>
              <a:t>Select com port</a:t>
            </a:r>
          </a:p>
          <a:p>
            <a:pPr lvl="1"/>
            <a:r>
              <a:rPr lang="en-GB"/>
              <a:t>Choose board type in ide</a:t>
            </a:r>
          </a:p>
          <a:p>
            <a:pPr lvl="1"/>
            <a:r>
              <a:rPr lang="en-GB"/>
              <a:t>attach antenna to the heltec esp32</a:t>
            </a:r>
          </a:p>
          <a:p>
            <a:pPr lvl="1"/>
            <a:r>
              <a:rPr lang="en-US"/>
              <a:t>Upload programs to heltec devices (Sender &amp; Receiver)</a:t>
            </a:r>
            <a:endParaRPr lang="en-NL"/>
          </a:p>
          <a:p>
            <a:pPr marL="0" indent="0">
              <a:buNone/>
            </a:pPr>
            <a:endParaRPr lang="en-NL"/>
          </a:p>
        </p:txBody>
      </p:sp>
      <p:pic>
        <p:nvPicPr>
          <p:cNvPr id="4" name="Picture 3">
            <a:extLst>
              <a:ext uri="{FF2B5EF4-FFF2-40B4-BE49-F238E27FC236}">
                <a16:creationId xmlns:a16="http://schemas.microsoft.com/office/drawing/2014/main" id="{71181C26-CAC7-4336-9DAE-0BC3AE1A8983}"/>
              </a:ext>
            </a:extLst>
          </p:cNvPr>
          <p:cNvPicPr>
            <a:picLocks noChangeAspect="1"/>
          </p:cNvPicPr>
          <p:nvPr/>
        </p:nvPicPr>
        <p:blipFill rotWithShape="1">
          <a:blip r:embed="rId2"/>
          <a:srcRect l="1364" t="15114" r="-1364" b="40909"/>
          <a:stretch/>
        </p:blipFill>
        <p:spPr>
          <a:xfrm>
            <a:off x="9469992" y="4992540"/>
            <a:ext cx="2396016" cy="1404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F3C83F9-637B-4135-AB92-E89D05E1E2BD}"/>
              </a:ext>
            </a:extLst>
          </p:cNvPr>
          <p:cNvPicPr>
            <a:picLocks noChangeAspect="1"/>
          </p:cNvPicPr>
          <p:nvPr/>
        </p:nvPicPr>
        <p:blipFill rotWithShape="1">
          <a:blip r:embed="rId3"/>
          <a:srcRect t="27266" b="11917"/>
          <a:stretch/>
        </p:blipFill>
        <p:spPr>
          <a:xfrm>
            <a:off x="4452125" y="1060475"/>
            <a:ext cx="2095500" cy="1699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Right 7">
            <a:extLst>
              <a:ext uri="{FF2B5EF4-FFF2-40B4-BE49-F238E27FC236}">
                <a16:creationId xmlns:a16="http://schemas.microsoft.com/office/drawing/2014/main" id="{FCA0B0DA-A543-414B-A0C0-CEA9CACBE12F}"/>
              </a:ext>
            </a:extLst>
          </p:cNvPr>
          <p:cNvSpPr/>
          <p:nvPr/>
        </p:nvSpPr>
        <p:spPr>
          <a:xfrm rot="10965739">
            <a:off x="5936242" y="1240434"/>
            <a:ext cx="889171" cy="329004"/>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44A57F-91C0-4418-A44A-EE4D2688CC83}"/>
              </a:ext>
            </a:extLst>
          </p:cNvPr>
          <p:cNvPicPr>
            <a:picLocks noChangeAspect="1"/>
          </p:cNvPicPr>
          <p:nvPr/>
        </p:nvPicPr>
        <p:blipFill rotWithShape="1">
          <a:blip r:embed="rId4"/>
          <a:srcRect t="28750" r="15185" b="40278"/>
          <a:stretch/>
        </p:blipFill>
        <p:spPr>
          <a:xfrm>
            <a:off x="7739876" y="2720777"/>
            <a:ext cx="3305175" cy="160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64D18DD-A45B-4AA9-97DF-C0456666DB2E}"/>
              </a:ext>
            </a:extLst>
          </p:cNvPr>
          <p:cNvPicPr>
            <a:picLocks noChangeAspect="1"/>
          </p:cNvPicPr>
          <p:nvPr/>
        </p:nvPicPr>
        <p:blipFill>
          <a:blip r:embed="rId5"/>
          <a:stretch>
            <a:fillRect/>
          </a:stretch>
        </p:blipFill>
        <p:spPr>
          <a:xfrm rot="15945077">
            <a:off x="8458483" y="2616697"/>
            <a:ext cx="876142" cy="375490"/>
          </a:xfrm>
          <a:prstGeom prst="rect">
            <a:avLst/>
          </a:prstGeom>
        </p:spPr>
      </p:pic>
    </p:spTree>
    <p:extLst>
      <p:ext uri="{BB962C8B-B14F-4D97-AF65-F5344CB8AC3E}">
        <p14:creationId xmlns:p14="http://schemas.microsoft.com/office/powerpoint/2010/main" val="333040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6043-E996-4812-BCDA-368C1C92809A}"/>
              </a:ext>
            </a:extLst>
          </p:cNvPr>
          <p:cNvSpPr>
            <a:spLocks noGrp="1"/>
          </p:cNvSpPr>
          <p:nvPr>
            <p:ph type="title"/>
          </p:nvPr>
        </p:nvSpPr>
        <p:spPr>
          <a:xfrm>
            <a:off x="1141413" y="609601"/>
            <a:ext cx="9905998" cy="771524"/>
          </a:xfrm>
        </p:spPr>
        <p:txBody>
          <a:bodyPr/>
          <a:lstStyle/>
          <a:p>
            <a:r>
              <a:rPr lang="en-US"/>
              <a:t>			HELTEC ESP32 COMMUNICATION</a:t>
            </a:r>
          </a:p>
        </p:txBody>
      </p:sp>
      <p:pic>
        <p:nvPicPr>
          <p:cNvPr id="4" name="20210304_172713">
            <a:hlinkClick r:id="" action="ppaction://media"/>
            <a:extLst>
              <a:ext uri="{FF2B5EF4-FFF2-40B4-BE49-F238E27FC236}">
                <a16:creationId xmlns:a16="http://schemas.microsoft.com/office/drawing/2014/main" id="{AFE4E123-FB23-46BA-97A1-9DC79F01C2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32948" y="1782147"/>
            <a:ext cx="2582545" cy="459119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10E48BD-94CC-4CBB-9254-59396405B744}"/>
              </a:ext>
            </a:extLst>
          </p:cNvPr>
          <p:cNvPicPr>
            <a:picLocks noChangeAspect="1"/>
          </p:cNvPicPr>
          <p:nvPr/>
        </p:nvPicPr>
        <p:blipFill>
          <a:blip r:embed="rId6"/>
          <a:stretch>
            <a:fillRect/>
          </a:stretch>
        </p:blipFill>
        <p:spPr>
          <a:xfrm>
            <a:off x="7032905" y="1782147"/>
            <a:ext cx="2957837" cy="221837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CA4AC948-3B6C-4A68-9CC4-6BE33A3E5642}"/>
              </a:ext>
            </a:extLst>
          </p:cNvPr>
          <p:cNvPicPr>
            <a:picLocks noChangeAspect="1"/>
          </p:cNvPicPr>
          <p:nvPr/>
        </p:nvPicPr>
        <p:blipFill>
          <a:blip r:embed="rId7"/>
          <a:stretch>
            <a:fillRect/>
          </a:stretch>
        </p:blipFill>
        <p:spPr>
          <a:xfrm>
            <a:off x="7032904" y="4154962"/>
            <a:ext cx="2957837" cy="221837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B08717C9-AFEE-4280-811E-DFE22A162E8D}"/>
              </a:ext>
            </a:extLst>
          </p:cNvPr>
          <p:cNvSpPr txBox="1"/>
          <p:nvPr/>
        </p:nvSpPr>
        <p:spPr>
          <a:xfrm>
            <a:off x="9990741" y="1782147"/>
            <a:ext cx="1576072" cy="369332"/>
          </a:xfrm>
          <a:prstGeom prst="rect">
            <a:avLst/>
          </a:prstGeom>
          <a:noFill/>
        </p:spPr>
        <p:txBody>
          <a:bodyPr wrap="none" rtlCol="0">
            <a:spAutoFit/>
          </a:bodyPr>
          <a:lstStyle/>
          <a:p>
            <a:r>
              <a:rPr lang="en-US"/>
              <a:t>- BASECAMP</a:t>
            </a:r>
          </a:p>
        </p:txBody>
      </p:sp>
      <p:sp>
        <p:nvSpPr>
          <p:cNvPr id="9" name="TextBox 8">
            <a:extLst>
              <a:ext uri="{FF2B5EF4-FFF2-40B4-BE49-F238E27FC236}">
                <a16:creationId xmlns:a16="http://schemas.microsoft.com/office/drawing/2014/main" id="{347EC5F5-DE47-43E5-BF90-51B95D112B05}"/>
              </a:ext>
            </a:extLst>
          </p:cNvPr>
          <p:cNvSpPr txBox="1"/>
          <p:nvPr/>
        </p:nvSpPr>
        <p:spPr>
          <a:xfrm>
            <a:off x="9990741" y="6004008"/>
            <a:ext cx="1132041" cy="369332"/>
          </a:xfrm>
          <a:prstGeom prst="rect">
            <a:avLst/>
          </a:prstGeom>
          <a:noFill/>
        </p:spPr>
        <p:txBody>
          <a:bodyPr wrap="none" rtlCol="0">
            <a:spAutoFit/>
          </a:bodyPr>
          <a:lstStyle/>
          <a:p>
            <a:r>
              <a:rPr lang="en-US"/>
              <a:t>- DRONE</a:t>
            </a:r>
          </a:p>
        </p:txBody>
      </p:sp>
      <p:cxnSp>
        <p:nvCxnSpPr>
          <p:cNvPr id="10" name="Straight Connector 9">
            <a:extLst>
              <a:ext uri="{FF2B5EF4-FFF2-40B4-BE49-F238E27FC236}">
                <a16:creationId xmlns:a16="http://schemas.microsoft.com/office/drawing/2014/main" id="{9A94E0A5-83AA-4CBC-90F3-53FA73DFAF67}"/>
              </a:ext>
            </a:extLst>
          </p:cNvPr>
          <p:cNvCxnSpPr>
            <a:cxnSpLocks/>
          </p:cNvCxnSpPr>
          <p:nvPr/>
        </p:nvCxnSpPr>
        <p:spPr>
          <a:xfrm>
            <a:off x="6094412" y="4077743"/>
            <a:ext cx="54115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400065-BD50-484D-8E33-DD61842B9692}"/>
              </a:ext>
            </a:extLst>
          </p:cNvPr>
          <p:cNvCxnSpPr/>
          <p:nvPr/>
        </p:nvCxnSpPr>
        <p:spPr>
          <a:xfrm>
            <a:off x="5772679" y="1782147"/>
            <a:ext cx="0" cy="459119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95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F208-F747-4175-8500-75D7CF03FBC9}"/>
              </a:ext>
            </a:extLst>
          </p:cNvPr>
          <p:cNvSpPr>
            <a:spLocks noGrp="1"/>
          </p:cNvSpPr>
          <p:nvPr>
            <p:ph type="title"/>
          </p:nvPr>
        </p:nvSpPr>
        <p:spPr>
          <a:xfrm>
            <a:off x="1141413" y="609600"/>
            <a:ext cx="9905998" cy="1125894"/>
          </a:xfrm>
        </p:spPr>
        <p:txBody>
          <a:bodyPr/>
          <a:lstStyle/>
          <a:p>
            <a:pPr algn="ctr"/>
            <a:r>
              <a:rPr lang="en-US"/>
              <a:t>SENDER / RECEIVER PROGRAMS</a:t>
            </a:r>
          </a:p>
        </p:txBody>
      </p:sp>
      <p:pic>
        <p:nvPicPr>
          <p:cNvPr id="5" name="Content Placeholder 4">
            <a:extLst>
              <a:ext uri="{FF2B5EF4-FFF2-40B4-BE49-F238E27FC236}">
                <a16:creationId xmlns:a16="http://schemas.microsoft.com/office/drawing/2014/main" id="{DFDFF865-33B7-441A-B9EA-7FAE14E33661}"/>
              </a:ext>
            </a:extLst>
          </p:cNvPr>
          <p:cNvPicPr>
            <a:picLocks noGrp="1" noChangeAspect="1"/>
          </p:cNvPicPr>
          <p:nvPr>
            <p:ph idx="1"/>
          </p:nvPr>
        </p:nvPicPr>
        <p:blipFill rotWithShape="1">
          <a:blip r:embed="rId3"/>
          <a:srcRect t="3883"/>
          <a:stretch/>
        </p:blipFill>
        <p:spPr>
          <a:xfrm>
            <a:off x="447899" y="2152890"/>
            <a:ext cx="5502328" cy="4095509"/>
          </a:xfrm>
        </p:spPr>
      </p:pic>
      <p:pic>
        <p:nvPicPr>
          <p:cNvPr id="7" name="Picture 6">
            <a:extLst>
              <a:ext uri="{FF2B5EF4-FFF2-40B4-BE49-F238E27FC236}">
                <a16:creationId xmlns:a16="http://schemas.microsoft.com/office/drawing/2014/main" id="{3921AE69-C011-44F9-8752-8A319CBAD7A4}"/>
              </a:ext>
            </a:extLst>
          </p:cNvPr>
          <p:cNvPicPr>
            <a:picLocks noChangeAspect="1"/>
          </p:cNvPicPr>
          <p:nvPr/>
        </p:nvPicPr>
        <p:blipFill rotWithShape="1">
          <a:blip r:embed="rId4"/>
          <a:srcRect t="3807"/>
          <a:stretch/>
        </p:blipFill>
        <p:spPr>
          <a:xfrm>
            <a:off x="6118256" y="2152890"/>
            <a:ext cx="5544288" cy="4095511"/>
          </a:xfrm>
          <a:prstGeom prst="rect">
            <a:avLst/>
          </a:prstGeom>
        </p:spPr>
      </p:pic>
    </p:spTree>
    <p:extLst>
      <p:ext uri="{BB962C8B-B14F-4D97-AF65-F5344CB8AC3E}">
        <p14:creationId xmlns:p14="http://schemas.microsoft.com/office/powerpoint/2010/main" val="191758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A879-41DE-4295-882B-E0C464688739}"/>
              </a:ext>
            </a:extLst>
          </p:cNvPr>
          <p:cNvSpPr>
            <a:spLocks noGrp="1"/>
          </p:cNvSpPr>
          <p:nvPr>
            <p:ph type="title"/>
          </p:nvPr>
        </p:nvSpPr>
        <p:spPr>
          <a:xfrm>
            <a:off x="643192" y="609600"/>
            <a:ext cx="3643674" cy="1905000"/>
          </a:xfrm>
        </p:spPr>
        <p:txBody>
          <a:bodyPr>
            <a:normAutofit/>
          </a:bodyPr>
          <a:lstStyle/>
          <a:p>
            <a:r>
              <a:rPr lang="en-US" sz="2800"/>
              <a:t>Application Wireframe</a:t>
            </a:r>
          </a:p>
        </p:txBody>
      </p:sp>
      <p:sp>
        <p:nvSpPr>
          <p:cNvPr id="20" name="Content Placeholder 8">
            <a:extLst>
              <a:ext uri="{FF2B5EF4-FFF2-40B4-BE49-F238E27FC236}">
                <a16:creationId xmlns:a16="http://schemas.microsoft.com/office/drawing/2014/main" id="{4CB20E33-A04A-46FC-AA97-D70D23EC52CF}"/>
              </a:ext>
            </a:extLst>
          </p:cNvPr>
          <p:cNvSpPr>
            <a:spLocks noGrp="1"/>
          </p:cNvSpPr>
          <p:nvPr>
            <p:ph idx="1"/>
          </p:nvPr>
        </p:nvSpPr>
        <p:spPr>
          <a:xfrm>
            <a:off x="643192" y="2666999"/>
            <a:ext cx="3643674" cy="3216276"/>
          </a:xfrm>
        </p:spPr>
        <p:txBody>
          <a:bodyPr>
            <a:normAutofit/>
          </a:bodyPr>
          <a:lstStyle/>
          <a:p>
            <a:r>
              <a:rPr lang="en-US" sz="1800"/>
              <a:t>Multiple drones</a:t>
            </a:r>
          </a:p>
          <a:p>
            <a:r>
              <a:rPr lang="en-US" sz="1800"/>
              <a:t>Live data feed</a:t>
            </a:r>
          </a:p>
          <a:p>
            <a:r>
              <a:rPr lang="en-US" sz="1800"/>
              <a:t>Location on map (optional)</a:t>
            </a:r>
          </a:p>
          <a:p>
            <a:r>
              <a:rPr lang="en-US" sz="1800"/>
              <a:t>Send drone next coordinate</a:t>
            </a:r>
          </a:p>
        </p:txBody>
      </p:sp>
      <p:pic>
        <p:nvPicPr>
          <p:cNvPr id="5" name="Content Placeholder 4" descr="Diagram&#10;&#10;Description automatically generated">
            <a:extLst>
              <a:ext uri="{FF2B5EF4-FFF2-40B4-BE49-F238E27FC236}">
                <a16:creationId xmlns:a16="http://schemas.microsoft.com/office/drawing/2014/main" id="{8F513218-AEC7-4E67-9AD6-9488862739BC}"/>
              </a:ext>
            </a:extLst>
          </p:cNvPr>
          <p:cNvPicPr>
            <a:picLocks noChangeAspect="1"/>
          </p:cNvPicPr>
          <p:nvPr/>
        </p:nvPicPr>
        <p:blipFill rotWithShape="1">
          <a:blip r:embed="rId3"/>
          <a:srcRect r="2" b="824"/>
          <a:stretch/>
        </p:blipFill>
        <p:spPr>
          <a:xfrm>
            <a:off x="4630994" y="645106"/>
            <a:ext cx="6916633" cy="52477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4EA6050-A8FF-4B71-BCD9-DC120BCA384B}"/>
              </a:ext>
            </a:extLst>
          </p:cNvPr>
          <p:cNvSpPr txBox="1"/>
          <p:nvPr/>
        </p:nvSpPr>
        <p:spPr>
          <a:xfrm>
            <a:off x="10233177" y="4697626"/>
            <a:ext cx="1314450" cy="415498"/>
          </a:xfrm>
          <a:prstGeom prst="rect">
            <a:avLst/>
          </a:prstGeom>
          <a:noFill/>
        </p:spPr>
        <p:txBody>
          <a:bodyPr wrap="square" rtlCol="0">
            <a:spAutoFit/>
          </a:bodyPr>
          <a:lstStyle/>
          <a:p>
            <a:r>
              <a:rPr lang="en-US" sz="1050">
                <a:solidFill>
                  <a:srgbClr val="FF0000"/>
                </a:solidFill>
              </a:rPr>
              <a:t>Enter drone coordinates</a:t>
            </a:r>
          </a:p>
        </p:txBody>
      </p:sp>
      <p:sp>
        <p:nvSpPr>
          <p:cNvPr id="7" name="Rectangle 6">
            <a:extLst>
              <a:ext uri="{FF2B5EF4-FFF2-40B4-BE49-F238E27FC236}">
                <a16:creationId xmlns:a16="http://schemas.microsoft.com/office/drawing/2014/main" id="{A05BCF96-D27E-4A26-9E5B-9F39B0140AA5}"/>
              </a:ext>
            </a:extLst>
          </p:cNvPr>
          <p:cNvSpPr/>
          <p:nvPr/>
        </p:nvSpPr>
        <p:spPr>
          <a:xfrm>
            <a:off x="10077450" y="5157787"/>
            <a:ext cx="1314450" cy="276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A8D01AB-6FD3-4AA3-8BED-CCCBC35492F9}"/>
              </a:ext>
            </a:extLst>
          </p:cNvPr>
          <p:cNvSpPr/>
          <p:nvPr/>
        </p:nvSpPr>
        <p:spPr>
          <a:xfrm>
            <a:off x="10334625" y="5525320"/>
            <a:ext cx="800100" cy="1809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a:t>send</a:t>
            </a:r>
            <a:endParaRPr lang="en-US"/>
          </a:p>
        </p:txBody>
      </p:sp>
    </p:spTree>
    <p:extLst>
      <p:ext uri="{BB962C8B-B14F-4D97-AF65-F5344CB8AC3E}">
        <p14:creationId xmlns:p14="http://schemas.microsoft.com/office/powerpoint/2010/main" val="59325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775025-7ECB-4458-BBCE-0F67B8B23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A4A69-FC69-1A47-AA5C-CAFD4B53E4B8}"/>
              </a:ext>
            </a:extLst>
          </p:cNvPr>
          <p:cNvSpPr>
            <a:spLocks noGrp="1"/>
          </p:cNvSpPr>
          <p:nvPr>
            <p:ph type="title"/>
          </p:nvPr>
        </p:nvSpPr>
        <p:spPr>
          <a:xfrm>
            <a:off x="643191" y="609600"/>
            <a:ext cx="6573685" cy="1905000"/>
          </a:xfrm>
        </p:spPr>
        <p:txBody>
          <a:bodyPr>
            <a:normAutofit/>
          </a:bodyPr>
          <a:lstStyle/>
          <a:p>
            <a:r>
              <a:rPr lang="en-NL">
                <a:gradFill flip="none" rotWithShape="1">
                  <a:gsLst>
                    <a:gs pos="0">
                      <a:sysClr val="window" lastClr="FFFFFF"/>
                    </a:gs>
                    <a:gs pos="100000">
                      <a:sysClr val="window" lastClr="FFFFFF">
                        <a:lumMod val="65000"/>
                      </a:sysClr>
                    </a:gs>
                  </a:gsLst>
                  <a:lin ang="5580000" scaled="0"/>
                  <a:tileRect/>
                </a:gradFill>
              </a:rPr>
              <a:t> drone Data collection</a:t>
            </a:r>
          </a:p>
        </p:txBody>
      </p:sp>
      <p:sp>
        <p:nvSpPr>
          <p:cNvPr id="3" name="Content Placeholder 2">
            <a:extLst>
              <a:ext uri="{FF2B5EF4-FFF2-40B4-BE49-F238E27FC236}">
                <a16:creationId xmlns:a16="http://schemas.microsoft.com/office/drawing/2014/main" id="{5EA4D13E-59CF-3F4D-9599-E8873CB32C3C}"/>
              </a:ext>
            </a:extLst>
          </p:cNvPr>
          <p:cNvSpPr>
            <a:spLocks noGrp="1"/>
          </p:cNvSpPr>
          <p:nvPr>
            <p:ph idx="1"/>
          </p:nvPr>
        </p:nvSpPr>
        <p:spPr>
          <a:xfrm>
            <a:off x="643192" y="2666999"/>
            <a:ext cx="6393712" cy="3216276"/>
          </a:xfrm>
        </p:spPr>
        <p:txBody>
          <a:bodyPr>
            <a:normAutofit/>
          </a:bodyPr>
          <a:lstStyle/>
          <a:p>
            <a:pPr marL="0" indent="0">
              <a:buNone/>
            </a:pPr>
            <a:r>
              <a:rPr lang="en-NL" b="1">
                <a:gradFill flip="none" rotWithShape="1">
                  <a:gsLst>
                    <a:gs pos="0">
                      <a:sysClr val="window" lastClr="FFFFFF"/>
                    </a:gs>
                    <a:gs pos="100000">
                      <a:sysClr val="window" lastClr="FFFFFF">
                        <a:lumMod val="75000"/>
                      </a:sysClr>
                    </a:gs>
                  </a:gsLst>
                  <a:lin ang="5580000" scaled="0"/>
                  <a:tileRect/>
                </a:gradFill>
              </a:rPr>
              <a:t>Datab</a:t>
            </a:r>
            <a:r>
              <a:rPr lang="en-US" b="1">
                <a:gradFill flip="none" rotWithShape="1">
                  <a:gsLst>
                    <a:gs pos="0">
                      <a:sysClr val="window" lastClr="FFFFFF"/>
                    </a:gs>
                    <a:gs pos="100000">
                      <a:sysClr val="window" lastClr="FFFFFF">
                        <a:lumMod val="75000"/>
                      </a:sysClr>
                    </a:gs>
                  </a:gsLst>
                  <a:lin ang="5580000" scaled="0"/>
                  <a:tileRect/>
                </a:gradFill>
              </a:rPr>
              <a:t>a</a:t>
            </a:r>
            <a:r>
              <a:rPr lang="en-NL" b="1">
                <a:gradFill flip="none" rotWithShape="1">
                  <a:gsLst>
                    <a:gs pos="0">
                      <a:sysClr val="window" lastClr="FFFFFF"/>
                    </a:gs>
                    <a:gs pos="100000">
                      <a:sysClr val="window" lastClr="FFFFFF">
                        <a:lumMod val="75000"/>
                      </a:sysClr>
                    </a:gs>
                  </a:gsLst>
                  <a:lin ang="5580000" scaled="0"/>
                  <a:tileRect/>
                </a:gradFill>
              </a:rPr>
              <a:t>se choice: firebase</a:t>
            </a:r>
          </a:p>
          <a:p>
            <a:r>
              <a:rPr lang="en-GB">
                <a:gradFill flip="none" rotWithShape="1">
                  <a:gsLst>
                    <a:gs pos="0">
                      <a:sysClr val="window" lastClr="FFFFFF"/>
                    </a:gs>
                    <a:gs pos="100000">
                      <a:sysClr val="window" lastClr="FFFFFF">
                        <a:lumMod val="75000"/>
                      </a:sysClr>
                    </a:gs>
                  </a:gsLst>
                  <a:lin ang="5580000" scaled="0"/>
                  <a:tileRect/>
                </a:gradFill>
              </a:rPr>
              <a:t>c</a:t>
            </a:r>
            <a:r>
              <a:rPr lang="en-NL">
                <a:gradFill flip="none" rotWithShape="1">
                  <a:gsLst>
                    <a:gs pos="0">
                      <a:sysClr val="window" lastClr="FFFFFF"/>
                    </a:gs>
                    <a:gs pos="100000">
                      <a:sysClr val="window" lastClr="FFFFFF">
                        <a:lumMod val="75000"/>
                      </a:sysClr>
                    </a:gs>
                  </a:gsLst>
                  <a:lin ang="5580000" scaled="0"/>
                  <a:tileRect/>
                </a:gradFill>
              </a:rPr>
              <a:t>loud based: Easy data accessibility</a:t>
            </a:r>
          </a:p>
          <a:p>
            <a:r>
              <a:rPr lang="en-GB">
                <a:gradFill flip="none" rotWithShape="1">
                  <a:gsLst>
                    <a:gs pos="0">
                      <a:sysClr val="window" lastClr="FFFFFF"/>
                    </a:gs>
                    <a:gs pos="100000">
                      <a:sysClr val="window" lastClr="FFFFFF">
                        <a:lumMod val="75000"/>
                      </a:sysClr>
                    </a:gs>
                  </a:gsLst>
                  <a:lin ang="5580000" scaled="0"/>
                  <a:tileRect/>
                </a:gradFill>
              </a:rPr>
              <a:t>N</a:t>
            </a:r>
            <a:r>
              <a:rPr lang="en-NL">
                <a:gradFill flip="none" rotWithShape="1">
                  <a:gsLst>
                    <a:gs pos="0">
                      <a:sysClr val="window" lastClr="FFFFFF"/>
                    </a:gs>
                    <a:gs pos="100000">
                      <a:sysClr val="window" lastClr="FFFFFF">
                        <a:lumMod val="75000"/>
                      </a:sysClr>
                    </a:gs>
                  </a:gsLst>
                  <a:lin ang="5580000" scaled="0"/>
                  <a:tileRect/>
                </a:gradFill>
              </a:rPr>
              <a:t>o</a:t>
            </a:r>
            <a:r>
              <a:rPr lang="en-US">
                <a:gradFill flip="none" rotWithShape="1">
                  <a:gsLst>
                    <a:gs pos="0">
                      <a:sysClr val="window" lastClr="FFFFFF"/>
                    </a:gs>
                    <a:gs pos="100000">
                      <a:sysClr val="window" lastClr="FFFFFF">
                        <a:lumMod val="75000"/>
                      </a:sysClr>
                    </a:gs>
                  </a:gsLst>
                  <a:lin ang="5580000" scaled="0"/>
                  <a:tileRect/>
                </a:gradFill>
              </a:rPr>
              <a:t>-</a:t>
            </a:r>
            <a:r>
              <a:rPr lang="en-NL">
                <a:gradFill flip="none" rotWithShape="1">
                  <a:gsLst>
                    <a:gs pos="0">
                      <a:sysClr val="window" lastClr="FFFFFF"/>
                    </a:gs>
                    <a:gs pos="100000">
                      <a:sysClr val="window" lastClr="FFFFFF">
                        <a:lumMod val="75000"/>
                      </a:sysClr>
                    </a:gs>
                  </a:gsLst>
                  <a:lin ang="5580000" scaled="0"/>
                  <a:tileRect/>
                </a:gradFill>
              </a:rPr>
              <a:t>sql</a:t>
            </a:r>
          </a:p>
          <a:p>
            <a:r>
              <a:rPr lang="en-GB">
                <a:gradFill flip="none" rotWithShape="1">
                  <a:gsLst>
                    <a:gs pos="0">
                      <a:sysClr val="window" lastClr="FFFFFF"/>
                    </a:gs>
                    <a:gs pos="100000">
                      <a:sysClr val="window" lastClr="FFFFFF">
                        <a:lumMod val="75000"/>
                      </a:sysClr>
                    </a:gs>
                  </a:gsLst>
                  <a:lin ang="5580000" scaled="0"/>
                  <a:tileRect/>
                </a:gradFill>
              </a:rPr>
              <a:t>c</a:t>
            </a:r>
            <a:r>
              <a:rPr lang="en-NL">
                <a:gradFill flip="none" rotWithShape="1">
                  <a:gsLst>
                    <a:gs pos="0">
                      <a:sysClr val="window" lastClr="FFFFFF"/>
                    </a:gs>
                    <a:gs pos="100000">
                      <a:sysClr val="window" lastClr="FFFFFF">
                        <a:lumMod val="75000"/>
                      </a:sysClr>
                    </a:gs>
                  </a:gsLst>
                  <a:lin ang="5580000" scaled="0"/>
                  <a:tileRect/>
                </a:gradFill>
              </a:rPr>
              <a:t>ompatible to our project</a:t>
            </a:r>
          </a:p>
          <a:p>
            <a:r>
              <a:rPr lang="en-GB">
                <a:gradFill flip="none" rotWithShape="1">
                  <a:gsLst>
                    <a:gs pos="0">
                      <a:sysClr val="window" lastClr="FFFFFF"/>
                    </a:gs>
                    <a:gs pos="100000">
                      <a:sysClr val="window" lastClr="FFFFFF">
                        <a:lumMod val="75000"/>
                      </a:sysClr>
                    </a:gs>
                  </a:gsLst>
                  <a:lin ang="5580000" scaled="0"/>
                  <a:tileRect/>
                </a:gradFill>
              </a:rPr>
              <a:t>r</a:t>
            </a:r>
            <a:r>
              <a:rPr lang="en-NL">
                <a:gradFill flip="none" rotWithShape="1">
                  <a:gsLst>
                    <a:gs pos="0">
                      <a:sysClr val="window" lastClr="FFFFFF"/>
                    </a:gs>
                    <a:gs pos="100000">
                      <a:sysClr val="window" lastClr="FFFFFF">
                        <a:lumMod val="75000"/>
                      </a:sysClr>
                    </a:gs>
                  </a:gsLst>
                  <a:lin ang="5580000" scaled="0"/>
                  <a:tileRect/>
                </a:gradFill>
              </a:rPr>
              <a:t>eal time data</a:t>
            </a:r>
          </a:p>
        </p:txBody>
      </p:sp>
      <p:sp>
        <p:nvSpPr>
          <p:cNvPr id="13" name="Rounded Rectangle 7">
            <a:extLst>
              <a:ext uri="{FF2B5EF4-FFF2-40B4-BE49-F238E27FC236}">
                <a16:creationId xmlns:a16="http://schemas.microsoft.com/office/drawing/2014/main" id="{DC1507B9-61AE-4D79-BA04-EF381B54E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839" y="620720"/>
            <a:ext cx="400131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44E97D-9098-4E6A-AD9D-4DB319C5EB50}"/>
              </a:ext>
            </a:extLst>
          </p:cNvPr>
          <p:cNvPicPr>
            <a:picLocks noChangeAspect="1"/>
          </p:cNvPicPr>
          <p:nvPr/>
        </p:nvPicPr>
        <p:blipFill>
          <a:blip r:embed="rId2"/>
          <a:stretch>
            <a:fillRect/>
          </a:stretch>
        </p:blipFill>
        <p:spPr>
          <a:xfrm>
            <a:off x="8254462" y="1115267"/>
            <a:ext cx="2634068" cy="4283039"/>
          </a:xfrm>
          <a:prstGeom prst="rect">
            <a:avLst/>
          </a:prstGeom>
        </p:spPr>
      </p:pic>
    </p:spTree>
    <p:extLst>
      <p:ext uri="{BB962C8B-B14F-4D97-AF65-F5344CB8AC3E}">
        <p14:creationId xmlns:p14="http://schemas.microsoft.com/office/powerpoint/2010/main" val="31730375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45ECE5-A3F3-4055-A90B-041B81B57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6D23BC-2ACF-48DE-990E-0AEA1B3CC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7E06D045-F808-0B44-958C-E84C1B716FE0}"/>
              </a:ext>
            </a:extLst>
          </p:cNvPr>
          <p:cNvPicPr>
            <a:picLocks noGrp="1" noChangeAspect="1"/>
          </p:cNvPicPr>
          <p:nvPr>
            <p:ph idx="1"/>
          </p:nvPr>
        </p:nvPicPr>
        <p:blipFill>
          <a:blip r:embed="rId2"/>
          <a:stretch>
            <a:fillRect/>
          </a:stretch>
        </p:blipFill>
        <p:spPr>
          <a:xfrm>
            <a:off x="3749188" y="643467"/>
            <a:ext cx="4693623" cy="5571066"/>
          </a:xfrm>
          <a:prstGeom prst="rect">
            <a:avLst/>
          </a:prstGeom>
        </p:spPr>
      </p:pic>
    </p:spTree>
    <p:extLst>
      <p:ext uri="{BB962C8B-B14F-4D97-AF65-F5344CB8AC3E}">
        <p14:creationId xmlns:p14="http://schemas.microsoft.com/office/powerpoint/2010/main" val="39097685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781B-7B30-4D05-8B70-28675E83B149}"/>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Architecture</a:t>
            </a:r>
            <a:endParaRPr lang="en-US"/>
          </a:p>
        </p:txBody>
      </p:sp>
      <p:sp>
        <p:nvSpPr>
          <p:cNvPr id="3" name="Content Placeholder 2">
            <a:extLst>
              <a:ext uri="{FF2B5EF4-FFF2-40B4-BE49-F238E27FC236}">
                <a16:creationId xmlns:a16="http://schemas.microsoft.com/office/drawing/2014/main" id="{F8E6BC18-1DDE-4FD3-BCEA-DD0C9E728E37}"/>
              </a:ext>
            </a:extLst>
          </p:cNvPr>
          <p:cNvSpPr>
            <a:spLocks noGrp="1"/>
          </p:cNvSpPr>
          <p:nvPr>
            <p:ph idx="1"/>
          </p:nvPr>
        </p:nvSpPr>
        <p:spPr/>
        <p:txBody>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rPr>
              <a:t>Home Base</a:t>
            </a:r>
          </a:p>
          <a:p>
            <a:pPr>
              <a:buClr>
                <a:srgbClr val="FFFFFF"/>
              </a:buClr>
            </a:pPr>
            <a:r>
              <a:rPr lang="en-US" sz="3600">
                <a:effectLst>
                  <a:glow rad="38100">
                    <a:prstClr val="black">
                      <a:lumMod val="50000"/>
                      <a:lumOff val="50000"/>
                      <a:alpha val="20000"/>
                    </a:prstClr>
                  </a:glow>
                  <a:outerShdw blurRad="44450" dist="12700" dir="13860000" algn="tl" rotWithShape="0">
                    <a:srgbClr val="000000">
                      <a:alpha val="20000"/>
                    </a:srgbClr>
                  </a:outerShdw>
                </a:effectLst>
              </a:rPr>
              <a:t>Mobile Base</a:t>
            </a:r>
          </a:p>
          <a:p>
            <a:pPr>
              <a:buClr>
                <a:srgbClr val="FFFFFF"/>
              </a:buClr>
            </a:pPr>
            <a:r>
              <a:rPr lang="en-US" sz="3600">
                <a:effectLst>
                  <a:glow rad="38100">
                    <a:prstClr val="black">
                      <a:lumMod val="50000"/>
                      <a:lumOff val="50000"/>
                      <a:alpha val="20000"/>
                    </a:prstClr>
                  </a:glow>
                  <a:outerShdw blurRad="44450" dist="12700" dir="13860000" algn="tl" rotWithShape="0">
                    <a:srgbClr val="000000">
                      <a:alpha val="20000"/>
                    </a:srgbClr>
                  </a:outerShdw>
                </a:effectLst>
              </a:rPr>
              <a:t>Drones</a:t>
            </a:r>
          </a:p>
          <a:p>
            <a:pPr marL="0" indent="0">
              <a:buClr>
                <a:srgbClr val="FFFFFF"/>
              </a:buClr>
              <a:buNone/>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607195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D1A1-6952-45EE-B6C8-D9DD62A17585}"/>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HC-05 </a:t>
            </a:r>
            <a:r>
              <a:rPr lang="en-US" err="1">
                <a:effectLst>
                  <a:glow rad="38100">
                    <a:prstClr val="black">
                      <a:lumMod val="65000"/>
                      <a:lumOff val="35000"/>
                      <a:alpha val="40000"/>
                    </a:prstClr>
                  </a:glow>
                  <a:outerShdw blurRad="28575" dist="38100" dir="14040000" algn="tl" rotWithShape="0">
                    <a:srgbClr val="000000">
                      <a:alpha val="25000"/>
                    </a:srgbClr>
                  </a:outerShdw>
                </a:effectLst>
              </a:rPr>
              <a:t>bluetooth</a:t>
            </a:r>
            <a:r>
              <a:rPr lang="en-US">
                <a:effectLst>
                  <a:glow rad="38100">
                    <a:prstClr val="black">
                      <a:lumMod val="65000"/>
                      <a:lumOff val="35000"/>
                      <a:alpha val="40000"/>
                    </a:prstClr>
                  </a:glow>
                  <a:outerShdw blurRad="28575" dist="38100" dir="14040000" algn="tl" rotWithShape="0">
                    <a:srgbClr val="000000">
                      <a:alpha val="25000"/>
                    </a:srgbClr>
                  </a:outerShdw>
                </a:effectLst>
              </a:rPr>
              <a:t> settings</a:t>
            </a:r>
            <a:endParaRPr lang="en-US"/>
          </a:p>
        </p:txBody>
      </p:sp>
      <p:sp>
        <p:nvSpPr>
          <p:cNvPr id="3" name="Content Placeholder 2">
            <a:extLst>
              <a:ext uri="{FF2B5EF4-FFF2-40B4-BE49-F238E27FC236}">
                <a16:creationId xmlns:a16="http://schemas.microsoft.com/office/drawing/2014/main" id="{6087BA56-A9E6-4290-A9CF-D98BE7C2E04C}"/>
              </a:ext>
            </a:extLst>
          </p:cNvPr>
          <p:cNvSpPr>
            <a:spLocks noGrp="1"/>
          </p:cNvSpPr>
          <p:nvPr>
            <p:ph idx="1"/>
          </p:nvPr>
        </p:nvSpPr>
        <p:spPr/>
        <p:txBody>
          <a:bodyP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Serial module for Arduino and other microcontrollers</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Default name: "HC-05"</a:t>
            </a:r>
            <a:endParaRPr lang="en-US"/>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Default Communication: Slave, can operate also in Master or Master/Slave mode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Operating voltage: 3V to 6V (typically +5V)</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Range: &lt;100m</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Easily interfaced with laptop or mobile phone</a:t>
            </a:r>
          </a:p>
        </p:txBody>
      </p:sp>
    </p:spTree>
    <p:extLst>
      <p:ext uri="{BB962C8B-B14F-4D97-AF65-F5344CB8AC3E}">
        <p14:creationId xmlns:p14="http://schemas.microsoft.com/office/powerpoint/2010/main" val="214861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39B1-4AAC-49F7-A0D8-7724212E7B1F}"/>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HC-05 </a:t>
            </a:r>
            <a:r>
              <a:rPr lang="en-US" err="1">
                <a:effectLst>
                  <a:glow rad="38100">
                    <a:prstClr val="black">
                      <a:lumMod val="65000"/>
                      <a:lumOff val="35000"/>
                      <a:alpha val="40000"/>
                    </a:prstClr>
                  </a:glow>
                  <a:outerShdw blurRad="28575" dist="38100" dir="14040000" algn="tl" rotWithShape="0">
                    <a:srgbClr val="000000">
                      <a:alpha val="25000"/>
                    </a:srgbClr>
                  </a:outerShdw>
                </a:effectLst>
              </a:rPr>
              <a:t>bluetooth</a:t>
            </a:r>
            <a:r>
              <a:rPr lang="en-US">
                <a:effectLst>
                  <a:glow rad="38100">
                    <a:prstClr val="black">
                      <a:lumMod val="65000"/>
                      <a:lumOff val="35000"/>
                      <a:alpha val="40000"/>
                    </a:prstClr>
                  </a:glow>
                  <a:outerShdw blurRad="28575" dist="38100" dir="14040000" algn="tl" rotWithShape="0">
                    <a:srgbClr val="000000">
                      <a:alpha val="25000"/>
                    </a:srgbClr>
                  </a:outerShdw>
                </a:effectLst>
              </a:rPr>
              <a:t> pins</a:t>
            </a:r>
            <a:endParaRPr lang="en-US"/>
          </a:p>
        </p:txBody>
      </p:sp>
      <p:pic>
        <p:nvPicPr>
          <p:cNvPr id="5" name="Picture 5">
            <a:extLst>
              <a:ext uri="{FF2B5EF4-FFF2-40B4-BE49-F238E27FC236}">
                <a16:creationId xmlns:a16="http://schemas.microsoft.com/office/drawing/2014/main" id="{639E535B-8918-44BA-B298-E26BF4EEEBB8}"/>
              </a:ext>
            </a:extLst>
          </p:cNvPr>
          <p:cNvPicPr>
            <a:picLocks noGrp="1" noChangeAspect="1"/>
          </p:cNvPicPr>
          <p:nvPr>
            <p:ph sz="half" idx="1"/>
          </p:nvPr>
        </p:nvPicPr>
        <p:blipFill>
          <a:blip r:embed="rId2"/>
          <a:stretch>
            <a:fillRect/>
          </a:stretch>
        </p:blipFill>
        <p:spPr>
          <a:xfrm>
            <a:off x="1388089" y="2666999"/>
            <a:ext cx="4383445" cy="3124201"/>
          </a:xfrm>
        </p:spPr>
      </p:pic>
      <p:sp>
        <p:nvSpPr>
          <p:cNvPr id="4" name="Content Placeholder 3">
            <a:extLst>
              <a:ext uri="{FF2B5EF4-FFF2-40B4-BE49-F238E27FC236}">
                <a16:creationId xmlns:a16="http://schemas.microsoft.com/office/drawing/2014/main" id="{723FA14F-5443-4EEB-B1B5-2BB2C8AE0892}"/>
              </a:ext>
            </a:extLst>
          </p:cNvPr>
          <p:cNvSpPr>
            <a:spLocks noGrp="1"/>
          </p:cNvSpPr>
          <p:nvPr>
            <p:ph sz="half" idx="2"/>
          </p:nvPr>
        </p:nvSpPr>
        <p:spPr/>
        <p:txBody>
          <a:bodyPr>
            <a:normAutofit fontScale="92500" lnSpcReduction="20000"/>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1 Enable / Key – toggle between Data Mode (set low) and AT command mode (set high)</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2 VCC – Powers the module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3  Ground – ground pin of the module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4 TX – transmitter – transmits Serial Data</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5 RX – receiver – Receive Serial Data</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6 State – used as a feedback</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7 LED – indicates the status of Module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8 Button – used to control the Key/Enable pin</a:t>
            </a:r>
          </a:p>
        </p:txBody>
      </p:sp>
    </p:spTree>
    <p:extLst>
      <p:ext uri="{BB962C8B-B14F-4D97-AF65-F5344CB8AC3E}">
        <p14:creationId xmlns:p14="http://schemas.microsoft.com/office/powerpoint/2010/main" val="524331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75A1-AE63-4206-A240-250EDE86ACFB}"/>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Where to use HC-05 Bluetooth module</a:t>
            </a:r>
            <a:endParaRPr lang="en-US"/>
          </a:p>
        </p:txBody>
      </p:sp>
      <p:sp>
        <p:nvSpPr>
          <p:cNvPr id="3" name="Content Placeholder 2">
            <a:extLst>
              <a:ext uri="{FF2B5EF4-FFF2-40B4-BE49-F238E27FC236}">
                <a16:creationId xmlns:a16="http://schemas.microsoft.com/office/drawing/2014/main" id="{FF27A40F-DDCA-42AA-9CBE-9C12BD68B90A}"/>
              </a:ext>
            </a:extLst>
          </p:cNvPr>
          <p:cNvSpPr>
            <a:spLocks noGrp="1"/>
          </p:cNvSpPr>
          <p:nvPr>
            <p:ph idx="1"/>
          </p:nvPr>
        </p:nvSpPr>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Communication between two microcontrollers like Arduino</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Communication with any device with </a:t>
            </a:r>
            <a:r>
              <a:rPr lang="en-US" err="1">
                <a:effectLst>
                  <a:glow rad="38100">
                    <a:prstClr val="black">
                      <a:lumMod val="50000"/>
                      <a:lumOff val="50000"/>
                      <a:alpha val="20000"/>
                    </a:prstClr>
                  </a:glow>
                  <a:outerShdw blurRad="44450" dist="12700" dir="13860000" algn="tl" rotWithShape="0">
                    <a:srgbClr val="000000">
                      <a:alpha val="20000"/>
                    </a:srgbClr>
                  </a:outerShdw>
                </a:effectLst>
              </a:rPr>
              <a:t>bluetooth</a:t>
            </a:r>
            <a:r>
              <a:rPr lang="en-US">
                <a:effectLst>
                  <a:glow rad="38100">
                    <a:prstClr val="black">
                      <a:lumMod val="50000"/>
                      <a:lumOff val="50000"/>
                      <a:alpha val="20000"/>
                    </a:prstClr>
                  </a:glow>
                  <a:outerShdw blurRad="44450" dist="12700" dir="13860000" algn="tl" rotWithShape="0">
                    <a:srgbClr val="000000">
                      <a:alpha val="20000"/>
                    </a:srgbClr>
                  </a:outerShdw>
                </a:effectLst>
              </a:rPr>
              <a:t> functionality like a Phone or Laptop</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The module communicates with the help of USART at 9600 baud rate = easy to interface with any microcontroller that supports USART</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Wireless module that can transfer data from the computer or mobile phone to microcontroller or vice versa</a:t>
            </a:r>
          </a:p>
        </p:txBody>
      </p:sp>
    </p:spTree>
    <p:extLst>
      <p:ext uri="{BB962C8B-B14F-4D97-AF65-F5344CB8AC3E}">
        <p14:creationId xmlns:p14="http://schemas.microsoft.com/office/powerpoint/2010/main" val="159409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0EAE-626E-492B-B276-6DE1E44B8B24}"/>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Arduino </a:t>
            </a:r>
          </a:p>
        </p:txBody>
      </p:sp>
      <p:sp>
        <p:nvSpPr>
          <p:cNvPr id="3" name="Content Placeholder 2">
            <a:extLst>
              <a:ext uri="{FF2B5EF4-FFF2-40B4-BE49-F238E27FC236}">
                <a16:creationId xmlns:a16="http://schemas.microsoft.com/office/drawing/2014/main" id="{27114A0B-FEB1-419C-AD49-C9428300A8B2}"/>
              </a:ext>
            </a:extLst>
          </p:cNvPr>
          <p:cNvSpPr>
            <a:spLocks noGrp="1"/>
          </p:cNvSpPr>
          <p:nvPr>
            <p:ph sz="half" idx="1"/>
          </p:nvPr>
        </p:nvSpPr>
        <p:spPr>
          <a:xfrm>
            <a:off x="338392" y="1960418"/>
            <a:ext cx="3948474" cy="3909003"/>
          </a:xfrm>
        </p:spPr>
        <p:txBody>
          <a:bodyPr vert="horz" lIns="91440" tIns="45720" rIns="91440" bIns="45720" rtlCol="0" anchor="ct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Open-source electronic platform based on easy-to-use hardware and software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Board can interact with buttons, LEDs, motors, speakers, GPS units, cameras, smartphone or even TV</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Can be used as the electronic brain for different kinds of robots, monitoring and security systems, or various kinds of displays</a:t>
            </a:r>
          </a:p>
        </p:txBody>
      </p:sp>
      <p:pic>
        <p:nvPicPr>
          <p:cNvPr id="5" name="Picture 5">
            <a:extLst>
              <a:ext uri="{FF2B5EF4-FFF2-40B4-BE49-F238E27FC236}">
                <a16:creationId xmlns:a16="http://schemas.microsoft.com/office/drawing/2014/main" id="{227B2CB7-46DA-41BD-B082-872F01348AB1}"/>
              </a:ext>
            </a:extLst>
          </p:cNvPr>
          <p:cNvPicPr>
            <a:picLocks noGrp="1" noChangeAspect="1"/>
          </p:cNvPicPr>
          <p:nvPr>
            <p:ph sz="half" idx="2"/>
          </p:nvPr>
        </p:nvPicPr>
        <p:blipFill rotWithShape="1">
          <a:blip r:embed="rId3"/>
          <a:srcRect t="2149" r="2" b="120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25392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BC7-8A46-452A-9BEC-182F20E673B6}"/>
              </a:ext>
            </a:extLst>
          </p:cNvPr>
          <p:cNvSpPr>
            <a:spLocks noGrp="1"/>
          </p:cNvSpPr>
          <p:nvPr>
            <p:ph type="title"/>
          </p:nvPr>
        </p:nvSpPr>
        <p:spPr>
          <a:xfrm>
            <a:off x="4616717" y="409184"/>
            <a:ext cx="6393115" cy="1828800"/>
          </a:xfrm>
        </p:spPr>
        <p:txBody>
          <a:bodyPr vert="horz" lIns="91440" tIns="45720" rIns="91440" bIns="45720" rtlCol="0" anchor="ctr">
            <a:normAutofit/>
          </a:bodyPr>
          <a:lstStyle/>
          <a:p>
            <a:r>
              <a:rPr lang="en-US"/>
              <a:t>Wiring Set-up</a:t>
            </a:r>
          </a:p>
        </p:txBody>
      </p:sp>
      <p:pic>
        <p:nvPicPr>
          <p:cNvPr id="5" name="Picture 5">
            <a:extLst>
              <a:ext uri="{FF2B5EF4-FFF2-40B4-BE49-F238E27FC236}">
                <a16:creationId xmlns:a16="http://schemas.microsoft.com/office/drawing/2014/main" id="{76EE5D70-8361-470C-B061-0C0B96516DA3}"/>
              </a:ext>
            </a:extLst>
          </p:cNvPr>
          <p:cNvPicPr>
            <a:picLocks noChangeAspect="1"/>
          </p:cNvPicPr>
          <p:nvPr/>
        </p:nvPicPr>
        <p:blipFill rotWithShape="1">
          <a:blip r:embed="rId3"/>
          <a:srcRect t="26121" r="3" b="6750"/>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6" name="Picture 6">
            <a:extLst>
              <a:ext uri="{FF2B5EF4-FFF2-40B4-BE49-F238E27FC236}">
                <a16:creationId xmlns:a16="http://schemas.microsoft.com/office/drawing/2014/main" id="{71C94C64-AF71-4AA5-BD21-5FDD765C2812}"/>
              </a:ext>
            </a:extLst>
          </p:cNvPr>
          <p:cNvPicPr>
            <a:picLocks noGrp="1" noChangeAspect="1"/>
          </p:cNvPicPr>
          <p:nvPr>
            <p:ph sz="half" idx="2"/>
          </p:nvPr>
        </p:nvPicPr>
        <p:blipFill rotWithShape="1">
          <a:blip r:embed="rId4"/>
          <a:srcRect t="14580" r="3" b="18292"/>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Content Placeholder 9">
            <a:extLst>
              <a:ext uri="{FF2B5EF4-FFF2-40B4-BE49-F238E27FC236}">
                <a16:creationId xmlns:a16="http://schemas.microsoft.com/office/drawing/2014/main" id="{038B0ABF-BE17-4364-A54E-62EDEC5ADEB6}"/>
              </a:ext>
            </a:extLst>
          </p:cNvPr>
          <p:cNvSpPr>
            <a:spLocks noGrp="1"/>
          </p:cNvSpPr>
          <p:nvPr>
            <p:ph sz="half" idx="1"/>
          </p:nvPr>
        </p:nvSpPr>
        <p:spPr>
          <a:xfrm>
            <a:off x="4616717" y="2237984"/>
            <a:ext cx="6393116" cy="3978727"/>
          </a:xfrm>
        </p:spPr>
        <p:txBody>
          <a:bodyPr vert="horz" lIns="91440" tIns="45720" rIns="91440" bIns="45720" rtlCol="0" anchor="ctr">
            <a:normAutofit/>
          </a:bodyPr>
          <a:lstStyle/>
          <a:p>
            <a:r>
              <a:rPr lang="en-US"/>
              <a:t>Connection from Bluetooth module to arduino</a:t>
            </a:r>
          </a:p>
          <a:p>
            <a:pPr lvl="1"/>
            <a:r>
              <a:rPr lang="en-US"/>
              <a:t>RX -&gt; TX</a:t>
            </a:r>
          </a:p>
          <a:p>
            <a:pPr lvl="1"/>
            <a:r>
              <a:rPr lang="en-US"/>
              <a:t>TX -&gt; RX</a:t>
            </a:r>
          </a:p>
          <a:p>
            <a:pPr lvl="1"/>
            <a:r>
              <a:rPr lang="en-US"/>
              <a:t>GND -&gt; GND</a:t>
            </a:r>
          </a:p>
          <a:p>
            <a:pPr lvl="1"/>
            <a:r>
              <a:rPr lang="en-US"/>
              <a:t>VCC -&gt; 5V</a:t>
            </a:r>
          </a:p>
        </p:txBody>
      </p:sp>
    </p:spTree>
    <p:extLst>
      <p:ext uri="{BB962C8B-B14F-4D97-AF65-F5344CB8AC3E}">
        <p14:creationId xmlns:p14="http://schemas.microsoft.com/office/powerpoint/2010/main" val="316105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091C4D-A5A6-4748-8364-CE810E6557EC}"/>
              </a:ext>
            </a:extLst>
          </p:cNvPr>
          <p:cNvPicPr>
            <a:picLocks noChangeAspect="1"/>
          </p:cNvPicPr>
          <p:nvPr/>
        </p:nvPicPr>
        <p:blipFill rotWithShape="1">
          <a:blip r:embed="rId3"/>
          <a:srcRect t="18496" b="3379"/>
          <a:stretch/>
        </p:blipFill>
        <p:spPr>
          <a:xfrm>
            <a:off x="20" y="10"/>
            <a:ext cx="12191980" cy="6857990"/>
          </a:xfrm>
          <a:prstGeom prst="rect">
            <a:avLst/>
          </a:prstGeom>
        </p:spPr>
      </p:pic>
    </p:spTree>
    <p:extLst>
      <p:ext uri="{BB962C8B-B14F-4D97-AF65-F5344CB8AC3E}">
        <p14:creationId xmlns:p14="http://schemas.microsoft.com/office/powerpoint/2010/main" val="1051684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80C5-B2ED-47A3-B6E2-E10D0586C487}"/>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Swagger</a:t>
            </a:r>
            <a:endParaRPr lang="en-US"/>
          </a:p>
        </p:txBody>
      </p:sp>
      <p:sp>
        <p:nvSpPr>
          <p:cNvPr id="3" name="Content Placeholder 2">
            <a:extLst>
              <a:ext uri="{FF2B5EF4-FFF2-40B4-BE49-F238E27FC236}">
                <a16:creationId xmlns:a16="http://schemas.microsoft.com/office/drawing/2014/main" id="{4FE62EC7-76D8-4CAB-9FF2-7428E88D7CC6}"/>
              </a:ext>
            </a:extLst>
          </p:cNvPr>
          <p:cNvSpPr>
            <a:spLocks noGrp="1"/>
          </p:cNvSpPr>
          <p:nvPr>
            <p:ph idx="1"/>
          </p:nvPr>
        </p:nvSpPr>
        <p:spPr/>
        <p:txBody>
          <a:bodyPr/>
          <a:lstStyle/>
          <a:p>
            <a:r>
              <a:rPr lang="en-US" sz="3200">
                <a:effectLst>
                  <a:glow rad="38100">
                    <a:prstClr val="black">
                      <a:lumMod val="50000"/>
                      <a:lumOff val="50000"/>
                      <a:alpha val="20000"/>
                    </a:prstClr>
                  </a:glow>
                  <a:outerShdw blurRad="44450" dist="12700" dir="13860000" algn="tl" rotWithShape="0">
                    <a:srgbClr val="000000">
                      <a:alpha val="20000"/>
                    </a:srgbClr>
                  </a:outerShdw>
                </a:effectLst>
              </a:rPr>
              <a:t>Open API</a:t>
            </a:r>
          </a:p>
          <a:p>
            <a:pPr>
              <a:buClr>
                <a:srgbClr val="FFFFFF"/>
              </a:buClr>
            </a:pPr>
            <a:r>
              <a:rPr lang="en-US" sz="3200">
                <a:effectLst>
                  <a:glow rad="38100">
                    <a:prstClr val="black">
                      <a:lumMod val="50000"/>
                      <a:lumOff val="50000"/>
                      <a:alpha val="20000"/>
                    </a:prstClr>
                  </a:glow>
                  <a:outerShdw blurRad="44450" dist="12700" dir="13860000" algn="tl" rotWithShape="0">
                    <a:srgbClr val="000000">
                      <a:alpha val="20000"/>
                    </a:srgbClr>
                  </a:outerShdw>
                </a:effectLst>
              </a:rPr>
              <a:t>Swagger Hub</a:t>
            </a:r>
          </a:p>
          <a:p>
            <a:pPr>
              <a:buClr>
                <a:srgbClr val="FFFFFF"/>
              </a:buClr>
            </a:pPr>
            <a:r>
              <a:rPr lang="en-US" sz="3200">
                <a:effectLst>
                  <a:glow rad="38100">
                    <a:prstClr val="black">
                      <a:lumMod val="50000"/>
                      <a:lumOff val="50000"/>
                      <a:alpha val="20000"/>
                    </a:prstClr>
                  </a:glow>
                  <a:outerShdw blurRad="44450" dist="12700" dir="13860000" algn="tl" rotWithShape="0">
                    <a:srgbClr val="000000">
                      <a:alpha val="20000"/>
                    </a:srgbClr>
                  </a:outerShdw>
                </a:effectLst>
              </a:rPr>
              <a:t>Swagger inspector</a:t>
            </a:r>
          </a:p>
          <a:p>
            <a:pPr>
              <a:buClr>
                <a:srgbClr val="FFFFFF"/>
              </a:buClr>
            </a:pPr>
            <a:r>
              <a:rPr lang="en-US" sz="3200">
                <a:effectLst>
                  <a:glow rad="38100">
                    <a:prstClr val="black">
                      <a:lumMod val="50000"/>
                      <a:lumOff val="50000"/>
                      <a:alpha val="20000"/>
                    </a:prstClr>
                  </a:glow>
                  <a:outerShdw blurRad="44450" dist="12700" dir="13860000" algn="tl" rotWithShape="0">
                    <a:srgbClr val="000000">
                      <a:alpha val="20000"/>
                    </a:srgbClr>
                  </a:outerShdw>
                </a:effectLst>
              </a:rPr>
              <a:t>Swagger UI</a:t>
            </a:r>
          </a:p>
        </p:txBody>
      </p:sp>
    </p:spTree>
    <p:extLst>
      <p:ext uri="{BB962C8B-B14F-4D97-AF65-F5344CB8AC3E}">
        <p14:creationId xmlns:p14="http://schemas.microsoft.com/office/powerpoint/2010/main" val="212459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FEC5-0E5B-4FD6-AB67-D751181DDBE1}"/>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Open API</a:t>
            </a:r>
            <a:endParaRPr lang="en-US"/>
          </a:p>
        </p:txBody>
      </p:sp>
      <p:sp>
        <p:nvSpPr>
          <p:cNvPr id="3" name="Content Placeholder 2">
            <a:extLst>
              <a:ext uri="{FF2B5EF4-FFF2-40B4-BE49-F238E27FC236}">
                <a16:creationId xmlns:a16="http://schemas.microsoft.com/office/drawing/2014/main" id="{B3489340-33DC-4430-A676-46CF5B7A25AF}"/>
              </a:ext>
            </a:extLst>
          </p:cNvPr>
          <p:cNvSpPr>
            <a:spLocks noGrp="1"/>
          </p:cNvSpPr>
          <p:nvPr>
            <p:ph idx="1"/>
          </p:nvPr>
        </p:nvSpPr>
        <p:spPr/>
        <p:txBody>
          <a:bodyPr/>
          <a:lstStyle/>
          <a:p>
            <a:r>
              <a:rPr lang="en-US" sz="3200">
                <a:effectLst>
                  <a:glow rad="38100">
                    <a:prstClr val="black">
                      <a:lumMod val="50000"/>
                      <a:lumOff val="50000"/>
                      <a:alpha val="20000"/>
                    </a:prstClr>
                  </a:glow>
                  <a:outerShdw blurRad="44450" dist="12700" dir="13860000" algn="tl" rotWithShape="0">
                    <a:srgbClr val="000000">
                      <a:alpha val="20000"/>
                    </a:srgbClr>
                  </a:outerShdw>
                </a:effectLst>
              </a:rPr>
              <a:t>Required specification for Swagger</a:t>
            </a:r>
          </a:p>
          <a:p>
            <a:pPr>
              <a:buClr>
                <a:srgbClr val="FFFFFF"/>
              </a:buClr>
            </a:pPr>
            <a:r>
              <a:rPr lang="en-US" sz="3200">
                <a:effectLst>
                  <a:glow rad="38100">
                    <a:prstClr val="black">
                      <a:lumMod val="50000"/>
                      <a:lumOff val="50000"/>
                      <a:alpha val="20000"/>
                    </a:prstClr>
                  </a:glow>
                  <a:outerShdw blurRad="44450" dist="12700" dir="13860000" algn="tl" rotWithShape="0">
                    <a:srgbClr val="000000">
                      <a:alpha val="20000"/>
                    </a:srgbClr>
                  </a:outerShdw>
                </a:effectLst>
              </a:rPr>
              <a:t>Used for http systems (Most often RESTful APIs)</a:t>
            </a:r>
          </a:p>
          <a:p>
            <a:pPr>
              <a:buClr>
                <a:srgbClr val="FFFFFF"/>
              </a:buClr>
            </a:pPr>
            <a:r>
              <a:rPr lang="en-US" sz="3200">
                <a:effectLst>
                  <a:glow rad="38100">
                    <a:prstClr val="black">
                      <a:lumMod val="50000"/>
                      <a:lumOff val="50000"/>
                      <a:alpha val="20000"/>
                    </a:prstClr>
                  </a:glow>
                  <a:outerShdw blurRad="44450" dist="12700" dir="13860000" algn="tl" rotWithShape="0">
                    <a:srgbClr val="000000">
                      <a:alpha val="20000"/>
                    </a:srgbClr>
                  </a:outerShdw>
                </a:effectLst>
              </a:rPr>
              <a:t>Supports YAML and JSON (YAML preferred)</a:t>
            </a:r>
          </a:p>
          <a:p>
            <a:pPr marL="0" indent="0">
              <a:buClr>
                <a:srgbClr val="FFFFFF"/>
              </a:buClr>
              <a:buNone/>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0084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E196-73BC-4110-8604-246B00B6EAA2}"/>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Swagger Hub</a:t>
            </a:r>
            <a:endParaRPr lang="en-US"/>
          </a:p>
        </p:txBody>
      </p:sp>
      <p:sp>
        <p:nvSpPr>
          <p:cNvPr id="3" name="Content Placeholder 2">
            <a:extLst>
              <a:ext uri="{FF2B5EF4-FFF2-40B4-BE49-F238E27FC236}">
                <a16:creationId xmlns:a16="http://schemas.microsoft.com/office/drawing/2014/main" id="{EB1FC4E6-ACB2-42DC-9333-D13093F56538}"/>
              </a:ext>
            </a:extLst>
          </p:cNvPr>
          <p:cNvSpPr>
            <a:spLocks noGrp="1"/>
          </p:cNvSpPr>
          <p:nvPr>
            <p:ph idx="1"/>
          </p:nvPr>
        </p:nvSpPr>
        <p:spPr>
          <a:xfrm>
            <a:off x="1141413" y="2128519"/>
            <a:ext cx="6177278" cy="3683001"/>
          </a:xfrm>
        </p:spPr>
        <p:txBody>
          <a:bodyPr>
            <a:normAutofit lnSpcReduction="10000"/>
          </a:bodyPr>
          <a:lstStyle/>
          <a:p>
            <a:r>
              <a:rPr lang="en-US" sz="2800">
                <a:effectLst>
                  <a:glow rad="38100">
                    <a:prstClr val="black">
                      <a:lumMod val="50000"/>
                      <a:lumOff val="50000"/>
                      <a:alpha val="20000"/>
                    </a:prstClr>
                  </a:glow>
                  <a:outerShdw blurRad="44450" dist="12700" dir="13860000" algn="tl" rotWithShape="0">
                    <a:srgbClr val="000000">
                      <a:alpha val="20000"/>
                    </a:srgbClr>
                  </a:outerShdw>
                </a:effectLst>
              </a:rPr>
              <a:t>Platform for designing RESTful APIs</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Uses Swagger Editor to display output from specification</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Displays all possible requests from designed specification</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Project can be modified by multiple users with access (think </a:t>
            </a:r>
            <a:r>
              <a:rPr lang="en-US" sz="2800" err="1">
                <a:effectLst>
                  <a:glow rad="38100">
                    <a:prstClr val="black">
                      <a:lumMod val="50000"/>
                      <a:lumOff val="50000"/>
                      <a:alpha val="20000"/>
                    </a:prstClr>
                  </a:glow>
                  <a:outerShdw blurRad="44450" dist="12700" dir="13860000" algn="tl" rotWithShape="0">
                    <a:srgbClr val="000000">
                      <a:alpha val="20000"/>
                    </a:srgbClr>
                  </a:outerShdw>
                </a:effectLst>
              </a:rPr>
              <a:t>gitlab</a:t>
            </a:r>
            <a:r>
              <a:rPr lang="en-US" sz="2800">
                <a:effectLst>
                  <a:glow rad="38100">
                    <a:prstClr val="black">
                      <a:lumMod val="50000"/>
                      <a:lumOff val="50000"/>
                      <a:alpha val="20000"/>
                    </a:prstClr>
                  </a:glow>
                  <a:outerShdw blurRad="44450" dist="12700" dir="13860000" algn="tl" rotWithShape="0">
                    <a:srgbClr val="000000">
                      <a:alpha val="20000"/>
                    </a:srgbClr>
                  </a:outerShdw>
                </a:effectLst>
              </a:rPr>
              <a:t>)</a:t>
            </a:r>
          </a:p>
        </p:txBody>
      </p:sp>
      <p:pic>
        <p:nvPicPr>
          <p:cNvPr id="4" name="Picture 4" descr="Graphical user interface, text&#10;&#10;Description automatically generated">
            <a:extLst>
              <a:ext uri="{FF2B5EF4-FFF2-40B4-BE49-F238E27FC236}">
                <a16:creationId xmlns:a16="http://schemas.microsoft.com/office/drawing/2014/main" id="{B7E37D36-8988-4746-BEB2-5C43FB14C268}"/>
              </a:ext>
            </a:extLst>
          </p:cNvPr>
          <p:cNvPicPr>
            <a:picLocks noChangeAspect="1"/>
          </p:cNvPicPr>
          <p:nvPr/>
        </p:nvPicPr>
        <p:blipFill>
          <a:blip r:embed="rId2"/>
          <a:stretch>
            <a:fillRect/>
          </a:stretch>
        </p:blipFill>
        <p:spPr>
          <a:xfrm>
            <a:off x="7264400" y="1899320"/>
            <a:ext cx="4785360" cy="3364161"/>
          </a:xfrm>
          <a:prstGeom prst="rect">
            <a:avLst/>
          </a:prstGeom>
        </p:spPr>
      </p:pic>
    </p:spTree>
    <p:extLst>
      <p:ext uri="{BB962C8B-B14F-4D97-AF65-F5344CB8AC3E}">
        <p14:creationId xmlns:p14="http://schemas.microsoft.com/office/powerpoint/2010/main" val="1410252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F352-6D7C-476F-AACE-CDF915097A76}"/>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Swagger Inspector</a:t>
            </a:r>
            <a:endParaRPr lang="en-US"/>
          </a:p>
        </p:txBody>
      </p:sp>
      <p:sp>
        <p:nvSpPr>
          <p:cNvPr id="3" name="Content Placeholder 2">
            <a:extLst>
              <a:ext uri="{FF2B5EF4-FFF2-40B4-BE49-F238E27FC236}">
                <a16:creationId xmlns:a16="http://schemas.microsoft.com/office/drawing/2014/main" id="{129159ED-5390-429D-8449-1A9E7CBE77AE}"/>
              </a:ext>
            </a:extLst>
          </p:cNvPr>
          <p:cNvSpPr>
            <a:spLocks noGrp="1"/>
          </p:cNvSpPr>
          <p:nvPr>
            <p:ph idx="1"/>
          </p:nvPr>
        </p:nvSpPr>
        <p:spPr/>
        <p:txBody>
          <a:bodyPr/>
          <a:lstStyle/>
          <a:p>
            <a:r>
              <a:rPr lang="en-US" sz="2800">
                <a:effectLst>
                  <a:glow rad="38100">
                    <a:prstClr val="black">
                      <a:lumMod val="50000"/>
                      <a:lumOff val="50000"/>
                      <a:alpha val="20000"/>
                    </a:prstClr>
                  </a:glow>
                  <a:outerShdw blurRad="44450" dist="12700" dir="13860000" algn="tl" rotWithShape="0">
                    <a:srgbClr val="000000">
                      <a:alpha val="20000"/>
                    </a:srgbClr>
                  </a:outerShdw>
                </a:effectLst>
              </a:rPr>
              <a:t>Easily make RESTful requests from API and view result in browser</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All requests are logged for easy revisit</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Requests made can selected to generate new specification from</a:t>
            </a:r>
          </a:p>
        </p:txBody>
      </p:sp>
    </p:spTree>
    <p:extLst>
      <p:ext uri="{BB962C8B-B14F-4D97-AF65-F5344CB8AC3E}">
        <p14:creationId xmlns:p14="http://schemas.microsoft.com/office/powerpoint/2010/main" val="290533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AB1C-2AB9-4973-88DE-96CC7920E8D4}"/>
              </a:ext>
            </a:extLst>
          </p:cNvPr>
          <p:cNvSpPr>
            <a:spLocks noGrp="1"/>
          </p:cNvSpPr>
          <p:nvPr>
            <p:ph type="title"/>
          </p:nvPr>
        </p:nvSpPr>
        <p:spPr>
          <a:xfrm>
            <a:off x="6420465" y="609600"/>
            <a:ext cx="5122606" cy="1905000"/>
          </a:xfrm>
        </p:spPr>
        <p:txBody>
          <a:bodyPr>
            <a:normAutofit/>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Home Base</a:t>
            </a:r>
            <a:endParaRPr lang="en-US"/>
          </a:p>
        </p:txBody>
      </p:sp>
      <p:sp>
        <p:nvSpPr>
          <p:cNvPr id="3" name="Content Placeholder 2">
            <a:extLst>
              <a:ext uri="{FF2B5EF4-FFF2-40B4-BE49-F238E27FC236}">
                <a16:creationId xmlns:a16="http://schemas.microsoft.com/office/drawing/2014/main" id="{42CFBCA5-3A32-4257-93C7-77B75E058922}"/>
              </a:ext>
            </a:extLst>
          </p:cNvPr>
          <p:cNvSpPr>
            <a:spLocks noGrp="1"/>
          </p:cNvSpPr>
          <p:nvPr>
            <p:ph idx="1"/>
          </p:nvPr>
        </p:nvSpPr>
        <p:spPr>
          <a:xfrm>
            <a:off x="6420465" y="2666999"/>
            <a:ext cx="5122606" cy="3216276"/>
          </a:xfrm>
        </p:spPr>
        <p:txBody>
          <a:bodyPr anchor="t">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Cloud </a:t>
            </a:r>
            <a:r>
              <a:rPr lang="en-US" err="1">
                <a:effectLst>
                  <a:glow rad="38100">
                    <a:prstClr val="black">
                      <a:lumMod val="50000"/>
                      <a:lumOff val="50000"/>
                      <a:alpha val="20000"/>
                    </a:prstClr>
                  </a:glow>
                  <a:outerShdw blurRad="44450" dist="12700" dir="13860000" algn="tl" rotWithShape="0">
                    <a:srgbClr val="000000">
                      <a:alpha val="20000"/>
                    </a:srgbClr>
                  </a:outerShdw>
                </a:effectLst>
              </a:rPr>
              <a:t>Firestore</a:t>
            </a:r>
            <a:r>
              <a:rPr lang="en-US">
                <a:effectLst>
                  <a:glow rad="38100">
                    <a:prstClr val="black">
                      <a:lumMod val="50000"/>
                      <a:lumOff val="50000"/>
                      <a:alpha val="20000"/>
                    </a:prstClr>
                  </a:glow>
                  <a:outerShdw blurRad="44450" dist="12700" dir="13860000" algn="tl" rotWithShape="0">
                    <a:srgbClr val="000000">
                      <a:alpha val="20000"/>
                    </a:srgbClr>
                  </a:outerShdw>
                </a:effectLst>
              </a:rPr>
              <a:t> database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Restful Swagger API</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Collects data from Mobile base</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Allows requests for gathered data</a:t>
            </a:r>
          </a:p>
        </p:txBody>
      </p:sp>
      <p:pic>
        <p:nvPicPr>
          <p:cNvPr id="4" name="Picture 4" descr="Diagram&#10;&#10;Description automatically generated">
            <a:extLst>
              <a:ext uri="{FF2B5EF4-FFF2-40B4-BE49-F238E27FC236}">
                <a16:creationId xmlns:a16="http://schemas.microsoft.com/office/drawing/2014/main" id="{9E1ABBBD-5065-47B0-86B1-53A22B33842C}"/>
              </a:ext>
            </a:extLst>
          </p:cNvPr>
          <p:cNvPicPr>
            <a:picLocks noChangeAspect="1"/>
          </p:cNvPicPr>
          <p:nvPr/>
        </p:nvPicPr>
        <p:blipFill>
          <a:blip r:embed="rId3"/>
          <a:stretch>
            <a:fillRect/>
          </a:stretch>
        </p:blipFill>
        <p:spPr>
          <a:xfrm>
            <a:off x="1551973" y="645106"/>
            <a:ext cx="3634064"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81302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2032-0ADB-4F88-8FF0-1E91F6C4144F}"/>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Swagger UI</a:t>
            </a:r>
            <a:endParaRPr lang="en-US"/>
          </a:p>
        </p:txBody>
      </p:sp>
      <p:sp>
        <p:nvSpPr>
          <p:cNvPr id="3" name="Content Placeholder 2">
            <a:extLst>
              <a:ext uri="{FF2B5EF4-FFF2-40B4-BE49-F238E27FC236}">
                <a16:creationId xmlns:a16="http://schemas.microsoft.com/office/drawing/2014/main" id="{79355624-CB9A-44F3-B0F6-F6C929D0DCD7}"/>
              </a:ext>
            </a:extLst>
          </p:cNvPr>
          <p:cNvSpPr>
            <a:spLocks noGrp="1"/>
          </p:cNvSpPr>
          <p:nvPr>
            <p:ph idx="1"/>
          </p:nvPr>
        </p:nvSpPr>
        <p:spPr>
          <a:xfrm>
            <a:off x="1141413" y="2666999"/>
            <a:ext cx="6045198" cy="2677161"/>
          </a:xfrm>
        </p:spPr>
        <p:txBody>
          <a:bodyPr>
            <a:normAutofit fontScale="85000" lnSpcReduction="10000"/>
          </a:bodyPr>
          <a:lstStyle/>
          <a:p>
            <a:r>
              <a:rPr lang="en-US" sz="2800">
                <a:effectLst>
                  <a:glow rad="38100">
                    <a:prstClr val="black">
                      <a:lumMod val="50000"/>
                      <a:lumOff val="50000"/>
                      <a:alpha val="20000"/>
                    </a:prstClr>
                  </a:glow>
                  <a:outerShdw blurRad="44450" dist="12700" dir="13860000" algn="tl" rotWithShape="0">
                    <a:srgbClr val="000000">
                      <a:alpha val="20000"/>
                    </a:srgbClr>
                  </a:outerShdw>
                </a:effectLst>
              </a:rPr>
              <a:t>HTML based automatically generated documentation</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JSON support</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Interactive interface</a:t>
            </a:r>
          </a:p>
          <a:p>
            <a:pPr>
              <a:buClr>
                <a:srgbClr val="FFFFFF"/>
              </a:buClr>
            </a:pPr>
            <a:r>
              <a:rPr lang="en-US" sz="2800">
                <a:effectLst>
                  <a:glow rad="38100">
                    <a:prstClr val="black">
                      <a:lumMod val="50000"/>
                      <a:lumOff val="50000"/>
                      <a:alpha val="20000"/>
                    </a:prstClr>
                  </a:glow>
                  <a:outerShdw blurRad="44450" dist="12700" dir="13860000" algn="tl" rotWithShape="0">
                    <a:srgbClr val="000000">
                      <a:alpha val="20000"/>
                    </a:srgbClr>
                  </a:outerShdw>
                </a:effectLst>
              </a:rPr>
              <a:t>View all possible end points and search parameters from specification</a:t>
            </a:r>
          </a:p>
        </p:txBody>
      </p:sp>
      <p:pic>
        <p:nvPicPr>
          <p:cNvPr id="4" name="Picture 4" descr="Graphical user interface, application, email&#10;&#10;Description automatically generated">
            <a:extLst>
              <a:ext uri="{FF2B5EF4-FFF2-40B4-BE49-F238E27FC236}">
                <a16:creationId xmlns:a16="http://schemas.microsoft.com/office/drawing/2014/main" id="{F34D59FA-4AF0-4220-BA4C-1F0C2A8A9D02}"/>
              </a:ext>
            </a:extLst>
          </p:cNvPr>
          <p:cNvPicPr>
            <a:picLocks noChangeAspect="1"/>
          </p:cNvPicPr>
          <p:nvPr/>
        </p:nvPicPr>
        <p:blipFill>
          <a:blip r:embed="rId2"/>
          <a:stretch>
            <a:fillRect/>
          </a:stretch>
        </p:blipFill>
        <p:spPr>
          <a:xfrm>
            <a:off x="7122160" y="1912042"/>
            <a:ext cx="4826000" cy="3552077"/>
          </a:xfrm>
          <a:prstGeom prst="rect">
            <a:avLst/>
          </a:prstGeom>
        </p:spPr>
      </p:pic>
    </p:spTree>
    <p:extLst>
      <p:ext uri="{BB962C8B-B14F-4D97-AF65-F5344CB8AC3E}">
        <p14:creationId xmlns:p14="http://schemas.microsoft.com/office/powerpoint/2010/main" val="180343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021E-E7D8-1944-9EEE-6442D6A4C324}"/>
              </a:ext>
            </a:extLst>
          </p:cNvPr>
          <p:cNvSpPr>
            <a:spLocks noGrp="1"/>
          </p:cNvSpPr>
          <p:nvPr>
            <p:ph type="title"/>
          </p:nvPr>
        </p:nvSpPr>
        <p:spPr>
          <a:xfrm>
            <a:off x="974179" y="714375"/>
            <a:ext cx="3332955" cy="5076826"/>
          </a:xfrm>
        </p:spPr>
        <p:txBody>
          <a:bodyPr anchor="ctr">
            <a:normAutofit/>
          </a:bodyPr>
          <a:lstStyle/>
          <a:p>
            <a:r>
              <a:rPr lang="en-NL" sz="3700"/>
              <a:t>		Resources</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870DC3F-19BD-6C47-B02C-E7B525712712}"/>
              </a:ext>
            </a:extLst>
          </p:cNvPr>
          <p:cNvSpPr>
            <a:spLocks noGrp="1"/>
          </p:cNvSpPr>
          <p:nvPr>
            <p:ph idx="1"/>
          </p:nvPr>
        </p:nvSpPr>
        <p:spPr>
          <a:xfrm>
            <a:off x="4973046" y="714375"/>
            <a:ext cx="6253751" cy="5076825"/>
          </a:xfrm>
        </p:spPr>
        <p:txBody>
          <a:bodyPr>
            <a:normAutofit lnSpcReduction="10000"/>
          </a:bodyPr>
          <a:lstStyle/>
          <a:p>
            <a:pPr marL="0" indent="0">
              <a:lnSpc>
                <a:spcPct val="90000"/>
              </a:lnSpc>
              <a:buNone/>
            </a:pPr>
            <a:endParaRPr lang="en-GB" sz="1100">
              <a:solidFill>
                <a:schemeClr val="tx1"/>
              </a:solidFill>
            </a:endParaRPr>
          </a:p>
          <a:p>
            <a:pPr marL="0" indent="0">
              <a:lnSpc>
                <a:spcPct val="90000"/>
              </a:lnSpc>
              <a:buNone/>
            </a:pPr>
            <a:r>
              <a:rPr lang="en-GB" sz="1100">
                <a:solidFill>
                  <a:schemeClr val="tx1"/>
                </a:solidFill>
              </a:rPr>
              <a:t>Content</a:t>
            </a:r>
            <a:endParaRPr lang="en-GB" sz="11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lnSpc>
                <a:spcPct val="90000"/>
              </a:lnSpc>
              <a:buNone/>
            </a:pPr>
            <a:r>
              <a:rPr lang="en-NL" sz="1100" baseline="30000">
                <a:solidFill>
                  <a:schemeClr val="tx1"/>
                </a:solidFill>
                <a:effectLst/>
                <a:hlinkClick r:id="rId3"/>
              </a:rPr>
              <a:t>https://www.everythingrf.com/community/what-is-lora</a:t>
            </a:r>
            <a:endParaRPr lang="en-NL" sz="1100" baseline="30000">
              <a:solidFill>
                <a:schemeClr val="tx1"/>
              </a:solidFill>
              <a:effectLst/>
            </a:endParaRPr>
          </a:p>
          <a:p>
            <a:pPr marL="0" indent="0">
              <a:lnSpc>
                <a:spcPct val="90000"/>
              </a:lnSpc>
              <a:buNone/>
            </a:pPr>
            <a:r>
              <a:rPr lang="en-NL" sz="1100" u="sng">
                <a:solidFill>
                  <a:schemeClr val="tx1"/>
                </a:solidFill>
                <a:effectLst/>
                <a:hlinkClick r:id="rId4"/>
              </a:rPr>
              <a:t>https://blog.paessler.com/what-is-lora-a-beginners-guide-part-1</a:t>
            </a:r>
            <a:endParaRPr lang="en-NL" sz="1100">
              <a:solidFill>
                <a:schemeClr val="tx1"/>
              </a:solidFill>
              <a:effectLst/>
            </a:endParaRPr>
          </a:p>
          <a:p>
            <a:pPr marL="0" indent="0">
              <a:lnSpc>
                <a:spcPct val="90000"/>
              </a:lnSpc>
              <a:buNone/>
            </a:pPr>
            <a:r>
              <a:rPr lang="en-NL" sz="1100" u="sng">
                <a:solidFill>
                  <a:schemeClr val="tx1"/>
                </a:solidFill>
                <a:effectLst/>
                <a:hlinkClick r:id="rId5"/>
              </a:rPr>
              <a:t>https://www.semtech.com/lora/what-is-lora</a:t>
            </a:r>
            <a:endParaRPr lang="en-NL" sz="1100">
              <a:solidFill>
                <a:schemeClr val="tx1"/>
              </a:solidFill>
              <a:effectLst/>
            </a:endParaRPr>
          </a:p>
          <a:p>
            <a:pPr marL="0" indent="0">
              <a:lnSpc>
                <a:spcPct val="90000"/>
              </a:lnSpc>
              <a:buNone/>
            </a:pPr>
            <a:r>
              <a:rPr lang="en-NL" sz="1100" u="sng">
                <a:solidFill>
                  <a:schemeClr val="tx1"/>
                </a:solidFill>
                <a:effectLst/>
                <a:hlinkClick r:id="rId6"/>
              </a:rPr>
              <a:t>https://metova.com/understanding-lora-basics-a-non-technical-explanation/</a:t>
            </a:r>
            <a:endParaRPr lang="en-NL" sz="1100">
              <a:solidFill>
                <a:schemeClr val="tx1"/>
              </a:solidFill>
              <a:effectLst/>
            </a:endParaRPr>
          </a:p>
          <a:p>
            <a:pPr marL="0" indent="0">
              <a:lnSpc>
                <a:spcPct val="90000"/>
              </a:lnSpc>
              <a:buNone/>
            </a:pPr>
            <a:r>
              <a:rPr lang="en-NL" sz="1100" u="sng">
                <a:solidFill>
                  <a:schemeClr val="tx1"/>
                </a:solidFill>
                <a:effectLst/>
                <a:hlinkClick r:id="rId7"/>
              </a:rPr>
              <a:t>https://www.i-scoop.eu/internet-of-things-guide/lpwan/iot-network-lora-lorawan/</a:t>
            </a:r>
            <a:endParaRPr lang="en-NL" sz="1100">
              <a:solidFill>
                <a:schemeClr val="tx1"/>
              </a:solidFill>
              <a:effectLst/>
            </a:endParaRPr>
          </a:p>
          <a:p>
            <a:pPr marL="0" indent="0">
              <a:lnSpc>
                <a:spcPct val="90000"/>
              </a:lnSpc>
              <a:buNone/>
            </a:pPr>
            <a:r>
              <a:rPr lang="en-NL" sz="1100">
                <a:solidFill>
                  <a:schemeClr val="tx1"/>
                </a:solidFill>
                <a:effectLst/>
                <a:hlinkClick r:id="rId8"/>
              </a:rPr>
              <a:t>https://lora-alliance.org/</a:t>
            </a:r>
            <a:endParaRPr lang="en-NL" sz="1100">
              <a:solidFill>
                <a:schemeClr val="tx1"/>
              </a:solidFill>
              <a:effectLst/>
            </a:endParaRPr>
          </a:p>
          <a:p>
            <a:pPr marL="0" indent="0">
              <a:lnSpc>
                <a:spcPct val="90000"/>
              </a:lnSpc>
              <a:buNone/>
            </a:pPr>
            <a:r>
              <a:rPr lang="en-GB" sz="1100">
                <a:solidFill>
                  <a:schemeClr val="tx1"/>
                </a:solidFill>
                <a:effectLst/>
                <a:hlinkClick r:id="rId9"/>
              </a:rPr>
              <a:t>https://en.wikipedia.org/wiki/LoRa</a:t>
            </a:r>
            <a:endParaRPr lang="en-GB" sz="1100">
              <a:solidFill>
                <a:schemeClr val="tx1"/>
              </a:solidFill>
            </a:endParaRPr>
          </a:p>
          <a:p>
            <a:pPr marL="0" indent="0">
              <a:lnSpc>
                <a:spcPct val="90000"/>
              </a:lnSpc>
              <a:buNone/>
            </a:pPr>
            <a:r>
              <a:rPr lang="en-US" sz="1100" u="sng">
                <a:solidFill>
                  <a:schemeClr val="tx1"/>
                </a:solidFill>
                <a:effectLst/>
                <a:ea typeface="+mn-lt"/>
                <a:cs typeface="+mn-lt"/>
                <a:hlinkClick r:id="rId10"/>
              </a:rPr>
              <a:t>https://learn.sparkfun.com/tutorials/what-is-an-arduino/all</a:t>
            </a:r>
            <a:endParaRPr lang="en-GB" sz="1100">
              <a:solidFill>
                <a:schemeClr val="tx1"/>
              </a:solidFill>
            </a:endParaRPr>
          </a:p>
          <a:p>
            <a:pPr marL="0" indent="0">
              <a:lnSpc>
                <a:spcPct val="90000"/>
              </a:lnSpc>
              <a:buNone/>
            </a:pPr>
            <a:r>
              <a:rPr lang="en-US" sz="1100">
                <a:effectLst/>
                <a:ea typeface="+mn-lt"/>
                <a:cs typeface="+mn-lt"/>
                <a:hlinkClick r:id="rId11"/>
              </a:rPr>
              <a:t>https://swagger.io/</a:t>
            </a:r>
            <a:r>
              <a:rPr lang="en-US" sz="1100">
                <a:effectLst/>
                <a:ea typeface="+mn-lt"/>
                <a:cs typeface="+mn-lt"/>
              </a:rPr>
              <a:t> </a:t>
            </a:r>
            <a:endParaRPr lang="en-US"/>
          </a:p>
          <a:p>
            <a:pPr marL="0" indent="0">
              <a:lnSpc>
                <a:spcPct val="90000"/>
              </a:lnSpc>
              <a:buNone/>
            </a:pPr>
            <a:endParaRPr lang="en-GB" sz="1100">
              <a:solidFill>
                <a:schemeClr val="tx1"/>
              </a:solidFill>
            </a:endParaRPr>
          </a:p>
          <a:p>
            <a:pPr marL="0" indent="0">
              <a:lnSpc>
                <a:spcPct val="90000"/>
              </a:lnSpc>
              <a:buNone/>
            </a:pPr>
            <a:r>
              <a:rPr lang="en-GB" sz="1100">
                <a:solidFill>
                  <a:schemeClr val="tx1"/>
                </a:solidFill>
              </a:rPr>
              <a:t>Images</a:t>
            </a:r>
            <a:endParaRPr lang="en-GB" sz="11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lnSpc>
                <a:spcPct val="90000"/>
              </a:lnSpc>
              <a:buNone/>
            </a:pPr>
            <a:r>
              <a:rPr lang="en-GB" sz="1100">
                <a:solidFill>
                  <a:schemeClr val="tx1"/>
                </a:solidFill>
                <a:hlinkClick r:id="rId12"/>
              </a:rPr>
              <a:t>https://quadmeup.com/testing-868mhz-lora-range-part-3-round-trip/</a:t>
            </a:r>
            <a:endParaRPr lang="en-GB" sz="1100">
              <a:solidFill>
                <a:schemeClr val="tx1"/>
              </a:solidFill>
            </a:endParaRPr>
          </a:p>
          <a:p>
            <a:pPr marL="0" indent="0">
              <a:lnSpc>
                <a:spcPct val="90000"/>
              </a:lnSpc>
              <a:buNone/>
            </a:pPr>
            <a:r>
              <a:rPr lang="en-GB" sz="1100">
                <a:solidFill>
                  <a:schemeClr val="tx1"/>
                </a:solidFill>
                <a:hlinkClick r:id="rId13"/>
              </a:rPr>
              <a:t>https://www.digitalmatter.com/applications/features/lorawan-introduction/</a:t>
            </a:r>
            <a:endParaRPr lang="en-GB" sz="1100">
              <a:solidFill>
                <a:schemeClr val="tx1"/>
              </a:solidFill>
            </a:endParaRPr>
          </a:p>
          <a:p>
            <a:pPr marL="0" indent="0">
              <a:lnSpc>
                <a:spcPct val="90000"/>
              </a:lnSpc>
              <a:buNone/>
            </a:pPr>
            <a:r>
              <a:rPr lang="en-GB" sz="1100">
                <a:solidFill>
                  <a:schemeClr val="tx1"/>
                </a:solidFill>
                <a:hlinkClick r:id="rId9"/>
              </a:rPr>
              <a:t>https://en.wikipedia.org/wiki/LoRa</a:t>
            </a:r>
            <a:endParaRPr lang="en-GB" sz="1100">
              <a:solidFill>
                <a:schemeClr val="tx1"/>
              </a:solidFill>
            </a:endParaRPr>
          </a:p>
          <a:p>
            <a:pPr marL="0" indent="0">
              <a:lnSpc>
                <a:spcPct val="90000"/>
              </a:lnSpc>
              <a:buNone/>
            </a:pPr>
            <a:r>
              <a:rPr lang="en-GB" sz="1100">
                <a:solidFill>
                  <a:schemeClr val="tx1"/>
                </a:solidFill>
                <a:hlinkClick r:id="rId14"/>
              </a:rPr>
              <a:t>https://iqnexus.com/lpwan-devices/gateways/indoor-femto-gateway-lorawan</a:t>
            </a:r>
            <a:endParaRPr lang="en-GB" sz="1100">
              <a:solidFill>
                <a:schemeClr val="tx1"/>
              </a:solidFill>
            </a:endParaRPr>
          </a:p>
          <a:p>
            <a:pPr marL="0" indent="0">
              <a:lnSpc>
                <a:spcPct val="90000"/>
              </a:lnSpc>
              <a:buNone/>
            </a:pPr>
            <a:r>
              <a:rPr lang="en-US" sz="1100" u="sng">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15"/>
              </a:rPr>
              <a:t>https://en.wikipedia.org/wiki/Arduino</a:t>
            </a:r>
            <a:endParaRPr lang="en-GB" sz="11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0" indent="0">
              <a:lnSpc>
                <a:spcPct val="90000"/>
              </a:lnSpc>
              <a:buNone/>
            </a:pPr>
            <a:r>
              <a:rPr lang="en-US" sz="11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16"/>
              </a:rPr>
              <a:t>https://www.instructables.com/Setting-Up-Bluetooth-HC-05-With-Arduino/</a:t>
            </a:r>
            <a:endParaRPr lang="en-US" sz="1100">
              <a:solidFill>
                <a:schemeClr val="tx1"/>
              </a:solidFill>
            </a:endParaRPr>
          </a:p>
          <a:p>
            <a:pPr marL="0" indent="0">
              <a:lnSpc>
                <a:spcPct val="90000"/>
              </a:lnSpc>
              <a:buNone/>
            </a:pPr>
            <a:r>
              <a:rPr lang="en-US" sz="11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17"/>
              </a:rPr>
              <a:t>https://wiki.dragino.com/index.php?title=Lora_Shield</a:t>
            </a:r>
            <a:endParaRPr lang="en-US" sz="1100">
              <a:solidFill>
                <a:schemeClr val="tx1"/>
              </a:solidFill>
            </a:endParaRPr>
          </a:p>
        </p:txBody>
      </p:sp>
    </p:spTree>
    <p:extLst>
      <p:ext uri="{BB962C8B-B14F-4D97-AF65-F5344CB8AC3E}">
        <p14:creationId xmlns:p14="http://schemas.microsoft.com/office/powerpoint/2010/main" val="429407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69DD-CE77-4FF3-8B7C-02EB1302E0E0}"/>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Mobile Base</a:t>
            </a:r>
            <a:br>
              <a:rPr lang="en-US" sz="4000">
                <a:effectLst>
                  <a:glow rad="38100">
                    <a:schemeClr val="bg1">
                      <a:lumMod val="65000"/>
                      <a:lumOff val="35000"/>
                      <a:alpha val="50000"/>
                    </a:schemeClr>
                  </a:glow>
                  <a:outerShdw blurRad="28575" dist="31750" dir="13200000" algn="tl" rotWithShape="0">
                    <a:srgbClr val="000000">
                      <a:alpha val="25000"/>
                    </a:srgbClr>
                  </a:outerShdw>
                </a:effectLst>
              </a:rPr>
            </a:br>
            <a:endParaRPr lang="en-US" sz="400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Picture 4" descr="Diagram&#10;&#10;Description automatically generated">
            <a:extLst>
              <a:ext uri="{FF2B5EF4-FFF2-40B4-BE49-F238E27FC236}">
                <a16:creationId xmlns:a16="http://schemas.microsoft.com/office/drawing/2014/main" id="{97898C46-3C54-4141-8502-565BDF002805}"/>
              </a:ext>
            </a:extLst>
          </p:cNvPr>
          <p:cNvPicPr>
            <a:picLocks noGrp="1" noChangeAspect="1"/>
          </p:cNvPicPr>
          <p:nvPr>
            <p:ph idx="1"/>
          </p:nvPr>
        </p:nvPicPr>
        <p:blipFill>
          <a:blip r:embed="rId3"/>
          <a:stretch>
            <a:fillRect/>
          </a:stretch>
        </p:blipFill>
        <p:spPr>
          <a:xfrm>
            <a:off x="636915" y="1321567"/>
            <a:ext cx="6915663" cy="42185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0687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8759-4A99-497C-AADB-8F0E63895F2C}"/>
              </a:ext>
            </a:extLst>
          </p:cNvPr>
          <p:cNvSpPr>
            <a:spLocks noGrp="1"/>
          </p:cNvSpPr>
          <p:nvPr>
            <p:ph type="title"/>
          </p:nvPr>
        </p:nvSpPr>
        <p:spPr>
          <a:xfrm>
            <a:off x="643191" y="609600"/>
            <a:ext cx="6573685" cy="1905000"/>
          </a:xfrm>
        </p:spPr>
        <p:txBody>
          <a:bodyPr>
            <a:normAutofit/>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Drones</a:t>
            </a:r>
            <a:br>
              <a:rPr lang="en-US">
                <a:effectLst>
                  <a:glow rad="38100">
                    <a:prstClr val="black">
                      <a:lumMod val="65000"/>
                      <a:lumOff val="35000"/>
                      <a:alpha val="40000"/>
                    </a:prstClr>
                  </a:glow>
                  <a:outerShdw blurRad="28575" dist="38100" dir="14040000" algn="tl" rotWithShape="0">
                    <a:srgbClr val="000000">
                      <a:alpha val="25000"/>
                    </a:srgbClr>
                  </a:outerShdw>
                </a:effectLst>
              </a:rPr>
            </a:br>
            <a:endParaRPr lang="en-US"/>
          </a:p>
        </p:txBody>
      </p:sp>
      <p:sp>
        <p:nvSpPr>
          <p:cNvPr id="3" name="Content Placeholder 2">
            <a:extLst>
              <a:ext uri="{FF2B5EF4-FFF2-40B4-BE49-F238E27FC236}">
                <a16:creationId xmlns:a16="http://schemas.microsoft.com/office/drawing/2014/main" id="{A5343114-9051-44A4-B8EE-B5CC3B87760E}"/>
              </a:ext>
            </a:extLst>
          </p:cNvPr>
          <p:cNvSpPr>
            <a:spLocks noGrp="1"/>
          </p:cNvSpPr>
          <p:nvPr>
            <p:ph idx="1"/>
          </p:nvPr>
        </p:nvSpPr>
        <p:spPr>
          <a:xfrm>
            <a:off x="643192" y="2666999"/>
            <a:ext cx="6573684" cy="3216276"/>
          </a:xfrm>
        </p:spPr>
        <p:txBody>
          <a:bodyPr anchor="t">
            <a:normAutofit/>
          </a:bodyPr>
          <a:lstStyle/>
          <a:p>
            <a:r>
              <a:rPr lang="en-US" err="1">
                <a:effectLst>
                  <a:glow rad="38100">
                    <a:prstClr val="black">
                      <a:lumMod val="50000"/>
                      <a:lumOff val="50000"/>
                      <a:alpha val="20000"/>
                    </a:prstClr>
                  </a:glow>
                  <a:outerShdw blurRad="44450" dist="12700" dir="13860000" algn="tl" rotWithShape="0">
                    <a:srgbClr val="000000">
                      <a:alpha val="20000"/>
                    </a:srgbClr>
                  </a:outerShdw>
                </a:effectLst>
              </a:rPr>
              <a:t>JMAVsim</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Simulated on </a:t>
            </a:r>
            <a:r>
              <a:rPr lang="en-US" err="1">
                <a:effectLst>
                  <a:glow rad="38100">
                    <a:prstClr val="black">
                      <a:lumMod val="50000"/>
                      <a:lumOff val="50000"/>
                      <a:alpha val="20000"/>
                    </a:prstClr>
                  </a:glow>
                  <a:outerShdw blurRad="44450" dist="12700" dir="13860000" algn="tl" rotWithShape="0">
                    <a:srgbClr val="000000">
                      <a:alpha val="20000"/>
                    </a:srgbClr>
                  </a:outerShdw>
                </a:effectLst>
              </a:rPr>
              <a:t>linux</a:t>
            </a:r>
            <a:r>
              <a:rPr lang="en-US">
                <a:effectLst>
                  <a:glow rad="38100">
                    <a:prstClr val="black">
                      <a:lumMod val="50000"/>
                      <a:lumOff val="50000"/>
                      <a:alpha val="20000"/>
                    </a:prstClr>
                  </a:glow>
                  <a:outerShdw blurRad="44450" dist="12700" dir="13860000" algn="tl" rotWithShape="0">
                    <a:srgbClr val="000000">
                      <a:alpha val="20000"/>
                    </a:srgbClr>
                  </a:outerShdw>
                </a:effectLst>
              </a:rPr>
              <a:t> environment</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rPr>
              <a:t>LoraP2P communication with mobile base</a:t>
            </a:r>
          </a:p>
        </p:txBody>
      </p:sp>
      <p:pic>
        <p:nvPicPr>
          <p:cNvPr id="4" name="Picture 4" descr="Diagram&#10;&#10;Description automatically generated">
            <a:extLst>
              <a:ext uri="{FF2B5EF4-FFF2-40B4-BE49-F238E27FC236}">
                <a16:creationId xmlns:a16="http://schemas.microsoft.com/office/drawing/2014/main" id="{8B601E6A-1152-4FF8-AFAC-4268B6402F50}"/>
              </a:ext>
            </a:extLst>
          </p:cNvPr>
          <p:cNvPicPr>
            <a:picLocks noChangeAspect="1"/>
          </p:cNvPicPr>
          <p:nvPr/>
        </p:nvPicPr>
        <p:blipFill>
          <a:blip r:embed="rId3"/>
          <a:stretch>
            <a:fillRect/>
          </a:stretch>
        </p:blipFill>
        <p:spPr>
          <a:xfrm>
            <a:off x="7861141" y="645106"/>
            <a:ext cx="339618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707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6AAA-7C97-4CB7-81D0-2DD4BB9B75E8}"/>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Whole Architecture</a:t>
            </a:r>
            <a:br>
              <a:rPr lang="en-US">
                <a:effectLst>
                  <a:glow rad="38100">
                    <a:prstClr val="black">
                      <a:lumMod val="65000"/>
                      <a:lumOff val="35000"/>
                      <a:alpha val="40000"/>
                    </a:prstClr>
                  </a:glow>
                  <a:outerShdw blurRad="28575" dist="38100" dir="14040000" algn="tl" rotWithShape="0">
                    <a:srgbClr val="000000">
                      <a:alpha val="25000"/>
                    </a:srgbClr>
                  </a:outerShdw>
                </a:effectLst>
              </a:rPr>
            </a:br>
            <a:endParaRPr lang="en-US"/>
          </a:p>
        </p:txBody>
      </p:sp>
      <p:pic>
        <p:nvPicPr>
          <p:cNvPr id="4" name="Picture 4" descr="Diagram&#10;&#10;Description automatically generated">
            <a:extLst>
              <a:ext uri="{FF2B5EF4-FFF2-40B4-BE49-F238E27FC236}">
                <a16:creationId xmlns:a16="http://schemas.microsoft.com/office/drawing/2014/main" id="{4187D805-960B-4438-AB6F-76E53DFE010E}"/>
              </a:ext>
            </a:extLst>
          </p:cNvPr>
          <p:cNvPicPr>
            <a:picLocks noGrp="1" noChangeAspect="1"/>
          </p:cNvPicPr>
          <p:nvPr>
            <p:ph idx="1"/>
          </p:nvPr>
        </p:nvPicPr>
        <p:blipFill>
          <a:blip r:embed="rId2"/>
          <a:stretch>
            <a:fillRect/>
          </a:stretch>
        </p:blipFill>
        <p:spPr>
          <a:xfrm>
            <a:off x="431619" y="2046767"/>
            <a:ext cx="11334447" cy="4205176"/>
          </a:xfrm>
        </p:spPr>
      </p:pic>
    </p:spTree>
    <p:extLst>
      <p:ext uri="{BB962C8B-B14F-4D97-AF65-F5344CB8AC3E}">
        <p14:creationId xmlns:p14="http://schemas.microsoft.com/office/powerpoint/2010/main" val="89846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A8B53-C53F-4AA1-B1EF-C2323F5C3E53}"/>
              </a:ext>
            </a:extLst>
          </p:cNvPr>
          <p:cNvSpPr>
            <a:spLocks noGrp="1"/>
          </p:cNvSpPr>
          <p:nvPr>
            <p:ph type="title"/>
          </p:nvPr>
        </p:nvSpPr>
        <p:spPr>
          <a:xfrm>
            <a:off x="734436" y="2176897"/>
            <a:ext cx="10295657" cy="2848840"/>
          </a:xfrm>
        </p:spPr>
        <p:txBody>
          <a:bodyPr>
            <a:normAutofit/>
          </a:bodyPr>
          <a:lstStyle/>
          <a:p>
            <a:br>
              <a:rPr lang="zh-CN" altLang="en-US" sz="2000" cap="none">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r>
              <a:rPr lang="zh-CN" sz="1900" i="1" cap="small">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t>definition </a:t>
            </a:r>
            <a:br>
              <a:rPr lang="zh-CN" sz="1900" i="1" cap="small">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br>
            <a:br>
              <a:rPr lang="zh-CN" altLang="en-US" sz="1900" cap="none">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br>
            <a:r>
              <a:rPr lang="zh-CN" sz="1900" cap="none">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t>An RFC is authored by individuals or groups of engineers and computer scientists in the form of a memorandum describing methods, behaviors, research, or innovations applicable to the working of the Internet and Internet-connected systems. Many RFCs are informational or experimental in nature and are not standards.</a:t>
            </a:r>
            <a:r>
              <a:rPr lang="zh-CN" altLang="en-US" sz="1900" cap="none">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t> </a:t>
            </a:r>
            <a:r>
              <a:rPr lang="zh-CN" sz="1900" cap="none">
                <a:effectLst>
                  <a:glow rad="38100">
                    <a:prstClr val="black">
                      <a:lumMod val="65000"/>
                      <a:lumOff val="35000"/>
                      <a:alpha val="40000"/>
                    </a:prstClr>
                  </a:glow>
                  <a:outerShdw blurRad="28575" dist="38100" dir="14040000" algn="tl" rotWithShape="0">
                    <a:srgbClr val="000000">
                      <a:alpha val="25000"/>
                    </a:srgbClr>
                  </a:outerShdw>
                </a:effectLst>
                <a:latin typeface="+mn-lt"/>
                <a:ea typeface="+mj-lt"/>
                <a:cs typeface="+mj-lt"/>
              </a:rPr>
              <a:t>The RFC system was invented by Steve Crocker in 1969 to help record unofficial notes on the development of ARPANET</a:t>
            </a:r>
            <a:r>
              <a:rPr lang="zh-CN" sz="1900" cap="none">
                <a:effectLst>
                  <a:glow rad="38100">
                    <a:prstClr val="black">
                      <a:lumMod val="65000"/>
                      <a:lumOff val="35000"/>
                      <a:alpha val="40000"/>
                    </a:prstClr>
                  </a:glow>
                  <a:outerShdw blurRad="28575" dist="38100" dir="14040000" algn="tl" rotWithShape="0">
                    <a:srgbClr val="000000">
                      <a:alpha val="25000"/>
                    </a:srgbClr>
                  </a:outerShdw>
                </a:effectLst>
                <a:latin typeface="Abadi"/>
                <a:ea typeface="+mj-lt"/>
                <a:cs typeface="+mj-lt"/>
              </a:rPr>
              <a:t>.</a:t>
            </a:r>
            <a:r>
              <a:rPr lang="zh-CN" altLang="en-US" sz="1900" cap="none">
                <a:effectLst>
                  <a:glow rad="38100">
                    <a:prstClr val="black">
                      <a:lumMod val="65000"/>
                      <a:lumOff val="35000"/>
                      <a:alpha val="40000"/>
                    </a:prstClr>
                  </a:glow>
                  <a:outerShdw blurRad="28575" dist="38100" dir="14040000" algn="tl" rotWithShape="0">
                    <a:srgbClr val="000000">
                      <a:alpha val="25000"/>
                    </a:srgbClr>
                  </a:outerShdw>
                </a:effectLst>
                <a:latin typeface="Abadi"/>
                <a:ea typeface="+mj-lt"/>
                <a:cs typeface="+mj-lt"/>
              </a:rPr>
              <a:t> </a:t>
            </a:r>
            <a:endParaRPr lang="zh-CN" altLang="en-US" sz="1900" cap="none">
              <a:effectLst>
                <a:glow rad="38100">
                  <a:prstClr val="black">
                    <a:lumMod val="65000"/>
                    <a:lumOff val="35000"/>
                    <a:alpha val="40000"/>
                  </a:prstClr>
                </a:glow>
                <a:outerShdw blurRad="28575" dist="38100" dir="14040000" algn="tl" rotWithShape="0">
                  <a:srgbClr val="000000">
                    <a:alpha val="25000"/>
                  </a:srgbClr>
                </a:outerShdw>
              </a:effectLst>
              <a:latin typeface="Abadi"/>
              <a:ea typeface="宋体"/>
            </a:endParaRPr>
          </a:p>
        </p:txBody>
      </p:sp>
      <p:sp>
        <p:nvSpPr>
          <p:cNvPr id="3" name="内容占位符 2">
            <a:extLst>
              <a:ext uri="{FF2B5EF4-FFF2-40B4-BE49-F238E27FC236}">
                <a16:creationId xmlns:a16="http://schemas.microsoft.com/office/drawing/2014/main" id="{A241A1A6-AC94-4DE9-B731-642522C74C96}"/>
              </a:ext>
            </a:extLst>
          </p:cNvPr>
          <p:cNvSpPr>
            <a:spLocks noGrp="1"/>
          </p:cNvSpPr>
          <p:nvPr>
            <p:ph idx="1"/>
          </p:nvPr>
        </p:nvSpPr>
        <p:spPr>
          <a:xfrm>
            <a:off x="734436" y="1250161"/>
            <a:ext cx="8728541" cy="1017178"/>
          </a:xfrm>
        </p:spPr>
        <p:txBody>
          <a:bodyPr/>
          <a:lstStyle/>
          <a:p>
            <a:pPr>
              <a:buNone/>
            </a:pPr>
            <a:r>
              <a:rPr lang="en-US" altLang="zh-CN" sz="2800" cap="all">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mj-lt"/>
                <a:ea typeface="宋体"/>
                <a:cs typeface="Aldhabi"/>
              </a:rPr>
              <a:t>R</a:t>
            </a:r>
            <a:r>
              <a:rPr lang="zh-CN" sz="2800" cap="all">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mj-lt"/>
                <a:ea typeface="宋体"/>
                <a:cs typeface="Aldhabi"/>
              </a:rPr>
              <a:t>FC (REQUEST FOR COMMENTS)</a:t>
            </a:r>
            <a:endParaRPr lang="zh-CN" sz="28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mj-lt"/>
              <a:ea typeface="+mn-lt"/>
              <a:cs typeface="Aldhabi"/>
            </a:endParaRPr>
          </a:p>
          <a:p>
            <a:pPr marL="0" indent="0">
              <a:buNone/>
            </a:pPr>
            <a:endParaRPr lang="zh-CN" altLang="en-US">
              <a:effectLst>
                <a:glow rad="38100">
                  <a:prstClr val="black">
                    <a:lumMod val="50000"/>
                    <a:lumOff val="50000"/>
                    <a:alpha val="20000"/>
                  </a:prstClr>
                </a:glow>
                <a:outerShdw blurRad="44450" dist="12700" dir="13860000" algn="tl" rotWithShape="0">
                  <a:srgbClr val="000000">
                    <a:alpha val="20000"/>
                  </a:srgbClr>
                </a:outerShdw>
              </a:effectLst>
              <a:ea typeface="宋体"/>
            </a:endParaRPr>
          </a:p>
        </p:txBody>
      </p:sp>
    </p:spTree>
    <p:extLst>
      <p:ext uri="{BB962C8B-B14F-4D97-AF65-F5344CB8AC3E}">
        <p14:creationId xmlns:p14="http://schemas.microsoft.com/office/powerpoint/2010/main" val="166499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63344-3007-4CD0-BECC-07EDDA8452D8}"/>
              </a:ext>
            </a:extLst>
          </p:cNvPr>
          <p:cNvSpPr>
            <a:spLocks noGrp="1"/>
          </p:cNvSpPr>
          <p:nvPr>
            <p:ph type="title"/>
          </p:nvPr>
        </p:nvSpPr>
        <p:spPr>
          <a:xfrm>
            <a:off x="924937" y="1588076"/>
            <a:ext cx="10745929" cy="4242954"/>
          </a:xfrm>
        </p:spPr>
        <p:txBody>
          <a:bodyPr>
            <a:normAutofit/>
          </a:bodyPr>
          <a:lstStyle/>
          <a:p>
            <a:pPr algn="just"/>
            <a:endParaRPr lang="en-US" altLang="zh-CN" sz="1800" cap="none">
              <a:effectLst>
                <a:glow rad="38100">
                  <a:prstClr val="black">
                    <a:lumMod val="65000"/>
                    <a:lumOff val="35000"/>
                    <a:alpha val="40000"/>
                  </a:prstClr>
                </a:glow>
                <a:outerShdw blurRad="28575" dist="38100" dir="14040000" algn="tl" rotWithShape="0">
                  <a:srgbClr val="000000">
                    <a:alpha val="25000"/>
                  </a:srgbClr>
                </a:outerShdw>
              </a:effectLst>
              <a:latin typeface="Arial"/>
            </a:endParaRPr>
          </a:p>
          <a:p>
            <a:pPr algn="just"/>
            <a:br>
              <a:rPr lang="en-US" altLang="zh-CN"/>
            </a:br>
            <a:endParaRPr lang="en-US" altLang="zh-CN">
              <a:effectLst>
                <a:glow rad="38100">
                  <a:prstClr val="black">
                    <a:lumMod val="65000"/>
                    <a:lumOff val="35000"/>
                    <a:alpha val="40000"/>
                  </a:prstClr>
                </a:glow>
                <a:outerShdw blurRad="28575" dist="38100" dir="14040000" algn="tl" rotWithShape="0">
                  <a:srgbClr val="000000">
                    <a:alpha val="25000"/>
                  </a:srgbClr>
                </a:outerShdw>
              </a:effectLst>
            </a:endParaRPr>
          </a:p>
          <a:p>
            <a:endParaRPr lang="zh-CN" sz="1800">
              <a:effectLst>
                <a:glow rad="38100">
                  <a:prstClr val="black">
                    <a:lumMod val="65000"/>
                    <a:lumOff val="35000"/>
                    <a:alpha val="40000"/>
                  </a:prstClr>
                </a:glow>
                <a:outerShdw blurRad="28575" dist="38100" dir="14040000" algn="tl" rotWithShape="0">
                  <a:srgbClr val="000000">
                    <a:alpha val="25000"/>
                  </a:srgbClr>
                </a:outerShdw>
              </a:effectLst>
              <a:latin typeface="Abadi"/>
              <a:ea typeface="宋体"/>
            </a:endParaRPr>
          </a:p>
        </p:txBody>
      </p:sp>
      <p:sp>
        <p:nvSpPr>
          <p:cNvPr id="3" name="内容占位符 2">
            <a:extLst>
              <a:ext uri="{FF2B5EF4-FFF2-40B4-BE49-F238E27FC236}">
                <a16:creationId xmlns:a16="http://schemas.microsoft.com/office/drawing/2014/main" id="{6A915990-2DDA-4DE5-AB34-2C7FC86E41BD}"/>
              </a:ext>
            </a:extLst>
          </p:cNvPr>
          <p:cNvSpPr>
            <a:spLocks noGrp="1"/>
          </p:cNvSpPr>
          <p:nvPr>
            <p:ph idx="1"/>
          </p:nvPr>
        </p:nvSpPr>
        <p:spPr/>
        <p:txBody>
          <a:bodyPr>
            <a:normAutofit/>
          </a:bodyPr>
          <a:lstStyle/>
          <a:p>
            <a:pPr>
              <a:buNone/>
            </a:pPr>
            <a:endParaRPr lang="zh-CN" sz="2800" b="1">
              <a:effectLst>
                <a:glow rad="38100">
                  <a:prstClr val="black">
                    <a:lumMod val="50000"/>
                    <a:lumOff val="50000"/>
                    <a:alpha val="20000"/>
                  </a:prstClr>
                </a:glow>
                <a:outerShdw blurRad="38100" dist="38100" dir="2700000" algn="tl">
                  <a:srgbClr val="000000">
                    <a:alpha val="43137"/>
                  </a:srgbClr>
                </a:outerShdw>
              </a:effectLst>
              <a:latin typeface="Century Gothic"/>
              <a:ea typeface="宋体"/>
            </a:endParaRPr>
          </a:p>
          <a:p>
            <a:pPr>
              <a:buNone/>
            </a:pPr>
            <a:endParaRPr lang="zh-CN" sz="2800">
              <a:effectLst>
                <a:glow rad="38100">
                  <a:prstClr val="black">
                    <a:lumMod val="50000"/>
                    <a:lumOff val="50000"/>
                    <a:alpha val="20000"/>
                  </a:prstClr>
                </a:glow>
                <a:outerShdw blurRad="38100" dist="38100" dir="2700000" algn="tl">
                  <a:srgbClr val="000000">
                    <a:alpha val="43137"/>
                  </a:srgbClr>
                </a:outerShdw>
              </a:effectLst>
              <a:ea typeface="宋体"/>
            </a:endParaRPr>
          </a:p>
          <a:p>
            <a:pPr marL="0" indent="0">
              <a:buNone/>
            </a:pPr>
            <a:endParaRPr lang="zh-CN" altLang="en-US" sz="2800">
              <a:effectLst>
                <a:glow rad="38100">
                  <a:prstClr val="black">
                    <a:lumMod val="50000"/>
                    <a:lumOff val="50000"/>
                    <a:alpha val="20000"/>
                  </a:prstClr>
                </a:glow>
                <a:outerShdw blurRad="38100" dist="38100" dir="2700000" algn="tl">
                  <a:srgbClr val="000000">
                    <a:alpha val="43137"/>
                  </a:srgbClr>
                </a:outerShdw>
              </a:effectLst>
              <a:latin typeface="Abadi"/>
              <a:ea typeface="宋体"/>
            </a:endParaRPr>
          </a:p>
        </p:txBody>
      </p:sp>
      <p:pic>
        <p:nvPicPr>
          <p:cNvPr id="4" name="图片 4">
            <a:extLst>
              <a:ext uri="{FF2B5EF4-FFF2-40B4-BE49-F238E27FC236}">
                <a16:creationId xmlns:a16="http://schemas.microsoft.com/office/drawing/2014/main" id="{F2011C34-9D3B-4587-9BA7-4A2AFCA6AB78}"/>
              </a:ext>
            </a:extLst>
          </p:cNvPr>
          <p:cNvPicPr>
            <a:picLocks noChangeAspect="1"/>
          </p:cNvPicPr>
          <p:nvPr/>
        </p:nvPicPr>
        <p:blipFill>
          <a:blip r:embed="rId2"/>
          <a:stretch>
            <a:fillRect/>
          </a:stretch>
        </p:blipFill>
        <p:spPr>
          <a:xfrm>
            <a:off x="464128" y="1301901"/>
            <a:ext cx="11252129" cy="3072340"/>
          </a:xfrm>
          <a:prstGeom prst="rect">
            <a:avLst/>
          </a:prstGeom>
        </p:spPr>
      </p:pic>
    </p:spTree>
    <p:extLst>
      <p:ext uri="{BB962C8B-B14F-4D97-AF65-F5344CB8AC3E}">
        <p14:creationId xmlns:p14="http://schemas.microsoft.com/office/powerpoint/2010/main" val="283528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CFB26-55EF-4568-BBE9-B23455EB20D6}"/>
              </a:ext>
            </a:extLst>
          </p:cNvPr>
          <p:cNvSpPr>
            <a:spLocks noGrp="1"/>
          </p:cNvSpPr>
          <p:nvPr>
            <p:ph type="title"/>
          </p:nvPr>
        </p:nvSpPr>
        <p:spPr>
          <a:xfrm>
            <a:off x="890299" y="3464"/>
            <a:ext cx="9905998" cy="1905000"/>
          </a:xfrm>
        </p:spPr>
        <p:txBody>
          <a:bodyPr/>
          <a:lstStyle/>
          <a:p>
            <a:br>
              <a:rPr lang="zh-CN">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endParaRPr lang="zh-CN">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4" name="图片 4" descr="文本&#10;&#10;已自动生成说明">
            <a:extLst>
              <a:ext uri="{FF2B5EF4-FFF2-40B4-BE49-F238E27FC236}">
                <a16:creationId xmlns:a16="http://schemas.microsoft.com/office/drawing/2014/main" id="{609BB840-FCFA-4146-80C8-F52F0B1406DE}"/>
              </a:ext>
            </a:extLst>
          </p:cNvPr>
          <p:cNvPicPr>
            <a:picLocks noGrp="1" noChangeAspect="1"/>
          </p:cNvPicPr>
          <p:nvPr>
            <p:ph idx="1"/>
          </p:nvPr>
        </p:nvPicPr>
        <p:blipFill>
          <a:blip r:embed="rId2"/>
          <a:stretch>
            <a:fillRect/>
          </a:stretch>
        </p:blipFill>
        <p:spPr>
          <a:xfrm>
            <a:off x="2523002" y="190290"/>
            <a:ext cx="7086644" cy="6276320"/>
          </a:xfrm>
        </p:spPr>
      </p:pic>
    </p:spTree>
    <p:extLst>
      <p:ext uri="{BB962C8B-B14F-4D97-AF65-F5344CB8AC3E}">
        <p14:creationId xmlns:p14="http://schemas.microsoft.com/office/powerpoint/2010/main" val="3573897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1205</Words>
  <Application>Microsoft Office PowerPoint</Application>
  <PresentationFormat>Widescreen</PresentationFormat>
  <Paragraphs>135</Paragraphs>
  <Slides>31</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Abadi</vt:lpstr>
      <vt:lpstr>Arial</vt:lpstr>
      <vt:lpstr>Calibri</vt:lpstr>
      <vt:lpstr>Century Gothic</vt:lpstr>
      <vt:lpstr>Mesh</vt:lpstr>
      <vt:lpstr>Proof of concept Presentation</vt:lpstr>
      <vt:lpstr>Architecture</vt:lpstr>
      <vt:lpstr>Home Base</vt:lpstr>
      <vt:lpstr>Mobile Base </vt:lpstr>
      <vt:lpstr>Drones </vt:lpstr>
      <vt:lpstr>Whole Architecture </vt:lpstr>
      <vt:lpstr> definition   An RFC is authored by individuals or groups of engineers and computer scientists in the form of a memorandum describing methods, behaviors, research, or innovations applicable to the working of the Internet and Internet-connected systems. Many RFCs are informational or experimental in nature and are not standards. The RFC system was invented by Steve Crocker in 1969 to help record unofficial notes on the development of ARPANET. </vt:lpstr>
      <vt:lpstr>   </vt:lpstr>
      <vt:lpstr> </vt:lpstr>
      <vt:lpstr>PowerPoint Presentation</vt:lpstr>
      <vt:lpstr> LoRa</vt:lpstr>
      <vt:lpstr>PowerPoint Presentation</vt:lpstr>
      <vt:lpstr>  Lora’s communication</vt:lpstr>
      <vt:lpstr> HELTEC ESP32 Setup</vt:lpstr>
      <vt:lpstr>   HELTEC ESP32 COMMUNICATION</vt:lpstr>
      <vt:lpstr>SENDER / RECEIVER PROGRAMS</vt:lpstr>
      <vt:lpstr>Application Wireframe</vt:lpstr>
      <vt:lpstr> drone Data collection</vt:lpstr>
      <vt:lpstr>PowerPoint Presentation</vt:lpstr>
      <vt:lpstr>HC-05 bluetooth settings</vt:lpstr>
      <vt:lpstr>HC-05 bluetooth pins</vt:lpstr>
      <vt:lpstr>Where to use HC-05 Bluetooth module</vt:lpstr>
      <vt:lpstr>Arduino </vt:lpstr>
      <vt:lpstr>Wiring Set-up</vt:lpstr>
      <vt:lpstr>PowerPoint Presentation</vt:lpstr>
      <vt:lpstr>Swagger</vt:lpstr>
      <vt:lpstr>Open API</vt:lpstr>
      <vt:lpstr>Swagger Hub</vt:lpstr>
      <vt:lpstr>Swagger Inspector</vt:lpstr>
      <vt:lpstr>Swagger UI</vt:lpstr>
      <vt:lpst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Púšová</dc:creator>
  <cp:lastModifiedBy>Stephen Nedd</cp:lastModifiedBy>
  <cp:revision>1</cp:revision>
  <dcterms:created xsi:type="dcterms:W3CDTF">2021-02-10T09:18:43Z</dcterms:created>
  <dcterms:modified xsi:type="dcterms:W3CDTF">2021-03-05T19:27:11Z</dcterms:modified>
</cp:coreProperties>
</file>